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2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6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7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8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8"/>
  </p:notesMasterIdLst>
  <p:sldIdLst>
    <p:sldId id="256" r:id="rId5"/>
    <p:sldId id="280" r:id="rId6"/>
    <p:sldId id="282" r:id="rId7"/>
    <p:sldId id="285" r:id="rId8"/>
    <p:sldId id="298" r:id="rId9"/>
    <p:sldId id="286" r:id="rId10"/>
    <p:sldId id="297" r:id="rId11"/>
    <p:sldId id="291" r:id="rId12"/>
    <p:sldId id="292" r:id="rId13"/>
    <p:sldId id="288" r:id="rId14"/>
    <p:sldId id="299" r:id="rId15"/>
    <p:sldId id="307" r:id="rId16"/>
    <p:sldId id="312" r:id="rId17"/>
    <p:sldId id="311" r:id="rId18"/>
    <p:sldId id="310" r:id="rId19"/>
    <p:sldId id="309" r:id="rId20"/>
    <p:sldId id="308" r:id="rId21"/>
    <p:sldId id="300" r:id="rId22"/>
    <p:sldId id="314" r:id="rId23"/>
    <p:sldId id="326" r:id="rId24"/>
    <p:sldId id="316" r:id="rId25"/>
    <p:sldId id="315" r:id="rId26"/>
    <p:sldId id="319" r:id="rId27"/>
    <p:sldId id="317" r:id="rId28"/>
    <p:sldId id="318" r:id="rId29"/>
    <p:sldId id="320" r:id="rId30"/>
    <p:sldId id="321" r:id="rId31"/>
    <p:sldId id="322" r:id="rId32"/>
    <p:sldId id="327" r:id="rId33"/>
    <p:sldId id="323" r:id="rId34"/>
    <p:sldId id="324" r:id="rId35"/>
    <p:sldId id="325" r:id="rId36"/>
    <p:sldId id="328" r:id="rId37"/>
  </p:sldIdLst>
  <p:sldSz cx="12192000" cy="6858000"/>
  <p:notesSz cx="6858000" cy="9144000"/>
  <p:defaultTextStyle>
    <a:defPPr>
      <a:defRPr lang="en-US"/>
    </a:defPPr>
    <a:lvl1pPr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189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377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566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754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FF"/>
    <a:srgbClr val="66FF99"/>
    <a:srgbClr val="FF66FF"/>
    <a:srgbClr val="00FFFF"/>
    <a:srgbClr val="969696"/>
    <a:srgbClr val="FF66CC"/>
    <a:srgbClr val="FF9999"/>
    <a:srgbClr val="FFFF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77" autoAdjust="0"/>
  </p:normalViewPr>
  <p:slideViewPr>
    <p:cSldViewPr snapToGrid="0">
      <p:cViewPr varScale="1">
        <p:scale>
          <a:sx n="60" d="100"/>
          <a:sy n="60" d="100"/>
        </p:scale>
        <p:origin x="8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blackhillsssc-my.sharepoint.com/personal/rhoben_bhssc_org/Documents/Desktop/hepc%20neighboring%20stat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blackhillsssc-my.sharepoint.com/personal/rhoben_bhssc_org/Documents/Desktop/hepc%20neighboring%20stat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southdakota-my.sharepoint.com/personal/ryan_hoben_state_sd_us/Documents/Hep%20C/HepCSYPHCongCOMPARISON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southdakota-my.sharepoint.com/personal/ryan_hoben_state_sd_us/Documents/montly%20Reports/NOV2023/2022%2006%20SYP%20Monthly%20report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southdakota-my.sharepoint.com/personal/ryan_hoben_state_sd_us/Documents/Hep%20C/HepCSYPHCongCOMPARISON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southdakota-my.sharepoint.com/personal/ryan_hoben_state_sd_us/Documents/montly%20Reports/NOV2023/2022%2006%20SYP%20Monthly%20report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pr25716\AppData\Roaming\Microsoft\Excel\hepc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southdakota-my.sharepoint.com/personal/ryan_hoben_state_sd_us/Documents/montly%20Reports/NOV2023/2022%2006%20SYP%20Monthly%20report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southdakota-my.sharepoint.com/personal/ryan_hoben_state_sd_us/Documents/montly%20Reports/NOV2023/2022%2006%20SYP%20Monthly%20report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southdakota-my.sharepoint.com/personal/ryan_hoben_state_sd_us/Documents/montly%20Reports/NOV2023/2022%2006%20SYP%20Monthly%20report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pr25716\AppData\Roaming\Microsoft\Excel\hepc%20(version%201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pr25716\Desktop\hepc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53902225365633E-2"/>
          <c:y val="3.5756499518042315E-2"/>
          <c:w val="0.81286114836739243"/>
          <c:h val="0.814477773381090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Chronic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Sheet1!$B$5:$B$14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Sheet1!$C$5:$C$14</c:f>
              <c:numCache>
                <c:formatCode>General</c:formatCode>
                <c:ptCount val="10"/>
                <c:pt idx="0">
                  <c:v>406</c:v>
                </c:pt>
                <c:pt idx="1">
                  <c:v>514</c:v>
                </c:pt>
                <c:pt idx="2">
                  <c:v>567</c:v>
                </c:pt>
                <c:pt idx="3">
                  <c:v>713</c:v>
                </c:pt>
                <c:pt idx="4">
                  <c:v>561</c:v>
                </c:pt>
                <c:pt idx="5">
                  <c:v>546</c:v>
                </c:pt>
                <c:pt idx="6">
                  <c:v>587</c:v>
                </c:pt>
                <c:pt idx="7">
                  <c:v>720</c:v>
                </c:pt>
                <c:pt idx="8">
                  <c:v>840</c:v>
                </c:pt>
                <c:pt idx="9">
                  <c:v>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A0-45E3-AEE2-FBE81C60E2F9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Acute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Sheet1!$B$5:$B$14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Sheet1!$D$5:$D$14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22</c:v>
                </c:pt>
                <c:pt idx="4">
                  <c:v>20</c:v>
                </c:pt>
                <c:pt idx="5">
                  <c:v>19</c:v>
                </c:pt>
                <c:pt idx="6">
                  <c:v>31</c:v>
                </c:pt>
                <c:pt idx="7">
                  <c:v>9</c:v>
                </c:pt>
                <c:pt idx="8">
                  <c:v>5</c:v>
                </c:pt>
                <c:pt idx="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A0-45E3-AEE2-FBE81C60E2F9}"/>
            </c:ext>
          </c:extLst>
        </c:ser>
        <c:ser>
          <c:idx val="2"/>
          <c:order val="2"/>
          <c:tx>
            <c:strRef>
              <c:f>Sheet1!$E$4</c:f>
              <c:strCache>
                <c:ptCount val="1"/>
                <c:pt idx="0">
                  <c:v>Perinatal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Sheet1!$B$5:$B$14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Sheet1!$E$5:$E$14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A0-45E3-AEE2-FBE81C60E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92073120"/>
        <c:axId val="1794347920"/>
      </c:barChart>
      <c:lineChart>
        <c:grouping val="standard"/>
        <c:varyColors val="0"/>
        <c:ser>
          <c:idx val="3"/>
          <c:order val="3"/>
          <c:tx>
            <c:strRef>
              <c:f>Sheet1!$F$4</c:f>
              <c:strCache>
                <c:ptCount val="1"/>
                <c:pt idx="0">
                  <c:v>Percentage of acute hepatitis 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Sheet1!$B$5:$B$14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Sheet1!$F$5:$F$14</c:f>
              <c:numCache>
                <c:formatCode>0.00%</c:formatCode>
                <c:ptCount val="10"/>
                <c:pt idx="0">
                  <c:v>2.4630541871921183E-3</c:v>
                </c:pt>
                <c:pt idx="1">
                  <c:v>0</c:v>
                </c:pt>
                <c:pt idx="2">
                  <c:v>0</c:v>
                </c:pt>
                <c:pt idx="3">
                  <c:v>3.0855539971949508E-2</c:v>
                </c:pt>
                <c:pt idx="4">
                  <c:v>3.5650623885918005E-2</c:v>
                </c:pt>
                <c:pt idx="5">
                  <c:v>3.47985347985348E-2</c:v>
                </c:pt>
                <c:pt idx="6">
                  <c:v>5.2631578947368418E-2</c:v>
                </c:pt>
                <c:pt idx="7">
                  <c:v>1.2500000000000001E-2</c:v>
                </c:pt>
                <c:pt idx="8">
                  <c:v>5.945303210463734E-3</c:v>
                </c:pt>
                <c:pt idx="9">
                  <c:v>2.9585798816568046E-2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A0-45E3-AEE2-FBE81C60E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19904"/>
        <c:axId val="1794334960"/>
      </c:lineChart>
      <c:catAx>
        <c:axId val="179207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347920"/>
        <c:crosses val="autoZero"/>
        <c:auto val="1"/>
        <c:lblAlgn val="ctr"/>
        <c:lblOffset val="100"/>
        <c:noMultiLvlLbl val="0"/>
      </c:catAx>
      <c:valAx>
        <c:axId val="179434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Number of cases</a:t>
                </a:r>
              </a:p>
            </c:rich>
          </c:tx>
          <c:layout>
            <c:manualLayout>
              <c:xMode val="edge"/>
              <c:yMode val="edge"/>
              <c:x val="0"/>
              <c:y val="0.322601691023915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2073120"/>
        <c:crosses val="autoZero"/>
        <c:crossBetween val="between"/>
      </c:valAx>
      <c:valAx>
        <c:axId val="17943349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Percentage of acute hepatitis C among all hepatitis C cases</a:t>
                </a:r>
              </a:p>
            </c:rich>
          </c:tx>
          <c:layout>
            <c:manualLayout>
              <c:xMode val="edge"/>
              <c:yMode val="edge"/>
              <c:x val="0.96798411846657317"/>
              <c:y val="4.643942562315362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19904"/>
        <c:crosses val="max"/>
        <c:crossBetween val="between"/>
      </c:valAx>
      <c:catAx>
        <c:axId val="49119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943349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Rate per 100,000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Sheet3!$A$2:$A$45</c:f>
              <c:strCache>
                <c:ptCount val="44"/>
                <c:pt idx="0">
                  <c:v>New Hampshire</c:v>
                </c:pt>
                <c:pt idx="1">
                  <c:v>New Mexico</c:v>
                </c:pt>
                <c:pt idx="2">
                  <c:v>Minnesota</c:v>
                </c:pt>
                <c:pt idx="3">
                  <c:v>Nebraska</c:v>
                </c:pt>
                <c:pt idx="4">
                  <c:v>Illinois</c:v>
                </c:pt>
                <c:pt idx="5">
                  <c:v>Kansas</c:v>
                </c:pt>
                <c:pt idx="6">
                  <c:v>Connecticut</c:v>
                </c:pt>
                <c:pt idx="7">
                  <c:v>Iowa</c:v>
                </c:pt>
                <c:pt idx="8">
                  <c:v>Wisconsin</c:v>
                </c:pt>
                <c:pt idx="9">
                  <c:v>New York</c:v>
                </c:pt>
                <c:pt idx="10">
                  <c:v>Michigan</c:v>
                </c:pt>
                <c:pt idx="11">
                  <c:v>California§</c:v>
                </c:pt>
                <c:pt idx="12">
                  <c:v>Utah</c:v>
                </c:pt>
                <c:pt idx="13">
                  <c:v>New Jersey</c:v>
                </c:pt>
                <c:pt idx="14">
                  <c:v>Colorado</c:v>
                </c:pt>
                <c:pt idx="15">
                  <c:v>Washington</c:v>
                </c:pt>
                <c:pt idx="16">
                  <c:v>Massachusetts</c:v>
                </c:pt>
                <c:pt idx="17">
                  <c:v>Maryland</c:v>
                </c:pt>
                <c:pt idx="18">
                  <c:v>Idaho</c:v>
                </c:pt>
                <c:pt idx="19">
                  <c:v>Oregon</c:v>
                </c:pt>
                <c:pt idx="20">
                  <c:v>Total</c:v>
                </c:pt>
                <c:pt idx="21">
                  <c:v>Georgia</c:v>
                </c:pt>
                <c:pt idx="22">
                  <c:v>Florida</c:v>
                </c:pt>
                <c:pt idx="23">
                  <c:v>Virginia</c:v>
                </c:pt>
                <c:pt idx="24">
                  <c:v>South Dakota</c:v>
                </c:pt>
                <c:pt idx="25">
                  <c:v>Vermont</c:v>
                </c:pt>
                <c:pt idx="26">
                  <c:v>Maine</c:v>
                </c:pt>
                <c:pt idx="27">
                  <c:v>Pennsylvania</c:v>
                </c:pt>
                <c:pt idx="28">
                  <c:v>Oklahoma</c:v>
                </c:pt>
                <c:pt idx="29">
                  <c:v>Wyoming</c:v>
                </c:pt>
                <c:pt idx="30">
                  <c:v>Ohio</c:v>
                </c:pt>
                <c:pt idx="31">
                  <c:v>North Dakota</c:v>
                </c:pt>
                <c:pt idx="32">
                  <c:v>Nevada</c:v>
                </c:pt>
                <c:pt idx="33">
                  <c:v>Montana</c:v>
                </c:pt>
                <c:pt idx="34">
                  <c:v>Mississippi</c:v>
                </c:pt>
                <c:pt idx="35">
                  <c:v>South Carolina</c:v>
                </c:pt>
                <c:pt idx="36">
                  <c:v>Alaska</c:v>
                </c:pt>
                <c:pt idx="37">
                  <c:v>Missouri</c:v>
                </c:pt>
                <c:pt idx="38">
                  <c:v>Delaware</c:v>
                </c:pt>
                <c:pt idx="39">
                  <c:v>Arkansas</c:v>
                </c:pt>
                <c:pt idx="40">
                  <c:v>Louisiana</c:v>
                </c:pt>
                <c:pt idx="41">
                  <c:v>Alabama</c:v>
                </c:pt>
                <c:pt idx="42">
                  <c:v>Tennessee</c:v>
                </c:pt>
                <c:pt idx="43">
                  <c:v>West Virginia</c:v>
                </c:pt>
              </c:strCache>
            </c:strRef>
          </c:cat>
          <c:val>
            <c:numRef>
              <c:f>Sheet3!$B$2:$B$45</c:f>
              <c:numCache>
                <c:formatCode>General</c:formatCode>
                <c:ptCount val="44"/>
                <c:pt idx="0">
                  <c:v>3.4</c:v>
                </c:pt>
                <c:pt idx="1">
                  <c:v>13.6</c:v>
                </c:pt>
                <c:pt idx="2">
                  <c:v>14.8</c:v>
                </c:pt>
                <c:pt idx="3">
                  <c:v>21.1</c:v>
                </c:pt>
                <c:pt idx="4">
                  <c:v>21.8</c:v>
                </c:pt>
                <c:pt idx="5">
                  <c:v>22</c:v>
                </c:pt>
                <c:pt idx="6">
                  <c:v>22.4</c:v>
                </c:pt>
                <c:pt idx="7">
                  <c:v>22.8</c:v>
                </c:pt>
                <c:pt idx="8">
                  <c:v>23.5</c:v>
                </c:pt>
                <c:pt idx="9">
                  <c:v>23.7</c:v>
                </c:pt>
                <c:pt idx="10">
                  <c:v>23.8</c:v>
                </c:pt>
                <c:pt idx="11">
                  <c:v>24.8</c:v>
                </c:pt>
                <c:pt idx="12">
                  <c:v>25</c:v>
                </c:pt>
                <c:pt idx="13">
                  <c:v>25.5</c:v>
                </c:pt>
                <c:pt idx="14">
                  <c:v>29.9</c:v>
                </c:pt>
                <c:pt idx="15">
                  <c:v>33.200000000000003</c:v>
                </c:pt>
                <c:pt idx="16">
                  <c:v>33.6</c:v>
                </c:pt>
                <c:pt idx="17">
                  <c:v>34.700000000000003</c:v>
                </c:pt>
                <c:pt idx="18">
                  <c:v>35.200000000000003</c:v>
                </c:pt>
                <c:pt idx="19">
                  <c:v>39</c:v>
                </c:pt>
                <c:pt idx="20">
                  <c:v>39.799999999999997</c:v>
                </c:pt>
                <c:pt idx="21">
                  <c:v>40.799999999999997</c:v>
                </c:pt>
                <c:pt idx="22">
                  <c:v>41.9</c:v>
                </c:pt>
                <c:pt idx="23">
                  <c:v>43.9</c:v>
                </c:pt>
                <c:pt idx="24">
                  <c:v>47.5</c:v>
                </c:pt>
                <c:pt idx="25">
                  <c:v>47.6</c:v>
                </c:pt>
                <c:pt idx="26">
                  <c:v>51.3</c:v>
                </c:pt>
                <c:pt idx="27">
                  <c:v>53.2</c:v>
                </c:pt>
                <c:pt idx="28">
                  <c:v>55.1</c:v>
                </c:pt>
                <c:pt idx="29">
                  <c:v>55.1</c:v>
                </c:pt>
                <c:pt idx="30">
                  <c:v>56.5</c:v>
                </c:pt>
                <c:pt idx="31">
                  <c:v>59.5</c:v>
                </c:pt>
                <c:pt idx="32">
                  <c:v>60.6</c:v>
                </c:pt>
                <c:pt idx="33">
                  <c:v>61.9</c:v>
                </c:pt>
                <c:pt idx="34">
                  <c:v>66.099999999999994</c:v>
                </c:pt>
                <c:pt idx="35">
                  <c:v>66.400000000000006</c:v>
                </c:pt>
                <c:pt idx="36">
                  <c:v>68</c:v>
                </c:pt>
                <c:pt idx="37">
                  <c:v>69.2</c:v>
                </c:pt>
                <c:pt idx="38">
                  <c:v>70.8</c:v>
                </c:pt>
                <c:pt idx="39">
                  <c:v>72.3</c:v>
                </c:pt>
                <c:pt idx="40">
                  <c:v>78.599999999999994</c:v>
                </c:pt>
                <c:pt idx="41">
                  <c:v>84.8</c:v>
                </c:pt>
                <c:pt idx="42">
                  <c:v>99.6</c:v>
                </c:pt>
                <c:pt idx="43">
                  <c:v>151.4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7-489A-B831-9E0547043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91445215"/>
        <c:axId val="1891954591"/>
      </c:barChart>
      <c:catAx>
        <c:axId val="1891445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954591"/>
        <c:crosses val="autoZero"/>
        <c:auto val="1"/>
        <c:lblAlgn val="ctr"/>
        <c:lblOffset val="100"/>
        <c:noMultiLvlLbl val="0"/>
      </c:catAx>
      <c:valAx>
        <c:axId val="1891954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bg2">
                        <a:lumMod val="10000"/>
                      </a:schemeClr>
                    </a:solidFill>
                  </a:rPr>
                  <a:t>Rate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44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'[hepc neighboring states.xlsx]Tab3.5'!$D$1</c:f>
              <c:strCache>
                <c:ptCount val="1"/>
                <c:pt idx="0">
                  <c:v>Rate*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'[hepc neighboring states.xlsx]Tab3.5'!$B$2:$B$8</c:f>
              <c:strCache>
                <c:ptCount val="7"/>
                <c:pt idx="0">
                  <c:v>Montana</c:v>
                </c:pt>
                <c:pt idx="1">
                  <c:v>North Dakota</c:v>
                </c:pt>
                <c:pt idx="2">
                  <c:v>Wyoming</c:v>
                </c:pt>
                <c:pt idx="3">
                  <c:v>South Dakota</c:v>
                </c:pt>
                <c:pt idx="4">
                  <c:v>Iowa</c:v>
                </c:pt>
                <c:pt idx="5">
                  <c:v>Nebraska</c:v>
                </c:pt>
                <c:pt idx="6">
                  <c:v>Minnesota</c:v>
                </c:pt>
              </c:strCache>
            </c:strRef>
          </c:cat>
          <c:val>
            <c:numRef>
              <c:f>'[hepc neighboring states.xlsx]Tab3.5'!$D$2:$D$8</c:f>
              <c:numCache>
                <c:formatCode>0.0</c:formatCode>
                <c:ptCount val="7"/>
                <c:pt idx="0" formatCode="General">
                  <c:v>61.9</c:v>
                </c:pt>
                <c:pt idx="1">
                  <c:v>59.5</c:v>
                </c:pt>
                <c:pt idx="2">
                  <c:v>55.1</c:v>
                </c:pt>
                <c:pt idx="3">
                  <c:v>47.5</c:v>
                </c:pt>
                <c:pt idx="4">
                  <c:v>22.8</c:v>
                </c:pt>
                <c:pt idx="5">
                  <c:v>21.1</c:v>
                </c:pt>
                <c:pt idx="6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3-4D42-9BD4-7B91464EE4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0477967"/>
        <c:axId val="1815932239"/>
      </c:barChart>
      <c:catAx>
        <c:axId val="1830477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932239"/>
        <c:crosses val="autoZero"/>
        <c:auto val="1"/>
        <c:lblAlgn val="ctr"/>
        <c:lblOffset val="100"/>
        <c:noMultiLvlLbl val="0"/>
      </c:catAx>
      <c:valAx>
        <c:axId val="1815932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Rate per 100,</a:t>
                </a:r>
                <a:r>
                  <a:rPr lang="en-US" sz="1200" b="1" baseline="0"/>
                  <a:t>000 Population</a:t>
                </a:r>
                <a:r>
                  <a:rPr lang="en-US" sz="1200" b="1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477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'[hepc neighboring states.xlsx]Native %'!$D$1</c:f>
              <c:strCache>
                <c:ptCount val="1"/>
                <c:pt idx="0">
                  <c:v>Native American Percent of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'[hepc neighboring states.xlsx]Native %'!$A$2:$A$6</c:f>
              <c:strCache>
                <c:ptCount val="5"/>
                <c:pt idx="0">
                  <c:v>Alaska</c:v>
                </c:pt>
                <c:pt idx="1">
                  <c:v>Oklahoma</c:v>
                </c:pt>
                <c:pt idx="2">
                  <c:v>New Mexico</c:v>
                </c:pt>
                <c:pt idx="3">
                  <c:v>South Dakota</c:v>
                </c:pt>
                <c:pt idx="4">
                  <c:v>Montana</c:v>
                </c:pt>
              </c:strCache>
            </c:strRef>
          </c:cat>
          <c:val>
            <c:numRef>
              <c:f>'[hepc neighboring states.xlsx]Native %'!$D$2:$D$6</c:f>
              <c:numCache>
                <c:formatCode>0.00%</c:formatCode>
                <c:ptCount val="5"/>
                <c:pt idx="0">
                  <c:v>0.2</c:v>
                </c:pt>
                <c:pt idx="1">
                  <c:v>0.14000000000000001</c:v>
                </c:pt>
                <c:pt idx="2">
                  <c:v>0.11</c:v>
                </c:pt>
                <c:pt idx="3">
                  <c:v>0.1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64-4E79-9741-27540B46C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09813167"/>
        <c:axId val="1816194111"/>
      </c:barChart>
      <c:lineChart>
        <c:grouping val="stacked"/>
        <c:varyColors val="0"/>
        <c:ser>
          <c:idx val="1"/>
          <c:order val="1"/>
          <c:tx>
            <c:strRef>
              <c:f>'[hepc neighboring states.xlsx]Native %'!$E$1</c:f>
              <c:strCache>
                <c:ptCount val="1"/>
                <c:pt idx="0">
                  <c:v>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'[hepc neighboring states.xlsx]Native %'!$A$2:$A$6</c:f>
              <c:strCache>
                <c:ptCount val="5"/>
                <c:pt idx="0">
                  <c:v>Alaska</c:v>
                </c:pt>
                <c:pt idx="1">
                  <c:v>Oklahoma</c:v>
                </c:pt>
                <c:pt idx="2">
                  <c:v>New Mexico</c:v>
                </c:pt>
                <c:pt idx="3">
                  <c:v>South Dakota</c:v>
                </c:pt>
                <c:pt idx="4">
                  <c:v>Montana</c:v>
                </c:pt>
              </c:strCache>
            </c:strRef>
          </c:cat>
          <c:val>
            <c:numRef>
              <c:f>'[hepc neighboring states.xlsx]Native %'!$E$2:$E$6</c:f>
              <c:numCache>
                <c:formatCode>General</c:formatCode>
                <c:ptCount val="5"/>
                <c:pt idx="0">
                  <c:v>68</c:v>
                </c:pt>
                <c:pt idx="1">
                  <c:v>55.1</c:v>
                </c:pt>
                <c:pt idx="2">
                  <c:v>13.6</c:v>
                </c:pt>
                <c:pt idx="3">
                  <c:v>47.5</c:v>
                </c:pt>
                <c:pt idx="4">
                  <c:v>61.9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64-4E79-9741-27540B46C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2424751"/>
        <c:axId val="705498463"/>
      </c:lineChart>
      <c:catAx>
        <c:axId val="1809813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194111"/>
        <c:crosses val="autoZero"/>
        <c:auto val="1"/>
        <c:lblAlgn val="ctr"/>
        <c:lblOffset val="100"/>
        <c:noMultiLvlLbl val="0"/>
      </c:catAx>
      <c:valAx>
        <c:axId val="1816194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Native</a:t>
                </a:r>
                <a:r>
                  <a:rPr lang="en-US" sz="1200" b="1" baseline="0"/>
                  <a:t> American Percent of Population</a:t>
                </a:r>
                <a:endParaRPr lang="en-US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9813167"/>
        <c:crosses val="autoZero"/>
        <c:crossBetween val="between"/>
      </c:valAx>
      <c:valAx>
        <c:axId val="70549846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Rate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424751"/>
        <c:crosses val="max"/>
        <c:crossBetween val="between"/>
      </c:valAx>
      <c:catAx>
        <c:axId val="6924247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54984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61088525535178E-2"/>
          <c:y val="3.8086243941165616E-2"/>
          <c:w val="0.9038810101884116"/>
          <c:h val="0.75597459208596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Sheet5!$R$5</c:f>
              <c:strCache>
                <c:ptCount val="1"/>
                <c:pt idx="0">
                  <c:v>US rates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Sheet5!$Q$6:$Q$10</c:f>
              <c:strCache>
                <c:ptCount val="5"/>
                <c:pt idx="0">
                  <c:v>American Indian/Alaska Native, non-Hispanic</c:v>
                </c:pt>
                <c:pt idx="1">
                  <c:v>Asian/Pacific Islander, non-Hispanic</c:v>
                </c:pt>
                <c:pt idx="2">
                  <c:v>Black, non-Hispanic</c:v>
                </c:pt>
                <c:pt idx="3">
                  <c:v>White, non-Hispanic</c:v>
                </c:pt>
                <c:pt idx="4">
                  <c:v>Hispanic</c:v>
                </c:pt>
              </c:strCache>
            </c:strRef>
          </c:cat>
          <c:val>
            <c:numRef>
              <c:f>Sheet5!$R$6:$R$10</c:f>
              <c:numCache>
                <c:formatCode>0.0</c:formatCode>
                <c:ptCount val="5"/>
                <c:pt idx="0">
                  <c:v>71.600000000000009</c:v>
                </c:pt>
                <c:pt idx="1">
                  <c:v>4.8</c:v>
                </c:pt>
                <c:pt idx="2">
                  <c:v>29.299999999999997</c:v>
                </c:pt>
                <c:pt idx="3">
                  <c:v>30.8</c:v>
                </c:pt>
                <c:pt idx="4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5-497D-AAF9-F77A9D8A6AA9}"/>
            </c:ext>
          </c:extLst>
        </c:ser>
        <c:ser>
          <c:idx val="1"/>
          <c:order val="1"/>
          <c:tx>
            <c:strRef>
              <c:f>Sheet5!$S$5</c:f>
              <c:strCache>
                <c:ptCount val="1"/>
                <c:pt idx="0">
                  <c:v>SD rates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Sheet5!$Q$6:$Q$10</c:f>
              <c:strCache>
                <c:ptCount val="5"/>
                <c:pt idx="0">
                  <c:v>American Indian/Alaska Native, non-Hispanic</c:v>
                </c:pt>
                <c:pt idx="1">
                  <c:v>Asian/Pacific Islander, non-Hispanic</c:v>
                </c:pt>
                <c:pt idx="2">
                  <c:v>Black, non-Hispanic</c:v>
                </c:pt>
                <c:pt idx="3">
                  <c:v>White, non-Hispanic</c:v>
                </c:pt>
                <c:pt idx="4">
                  <c:v>Hispanic</c:v>
                </c:pt>
              </c:strCache>
            </c:strRef>
          </c:cat>
          <c:val>
            <c:numRef>
              <c:f>Sheet5!$S$6:$S$10</c:f>
              <c:numCache>
                <c:formatCode>0.0</c:formatCode>
                <c:ptCount val="5"/>
                <c:pt idx="0">
                  <c:v>191.47917663954044</c:v>
                </c:pt>
                <c:pt idx="1">
                  <c:v>13.937282229965156</c:v>
                </c:pt>
                <c:pt idx="2">
                  <c:v>44.918585064570465</c:v>
                </c:pt>
                <c:pt idx="3">
                  <c:v>19.786280497507345</c:v>
                </c:pt>
                <c:pt idx="4">
                  <c:v>50.28450443297605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35-497D-AAF9-F77A9D8A6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040207"/>
        <c:axId val="1719841919"/>
      </c:barChart>
      <c:catAx>
        <c:axId val="40504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841919"/>
        <c:crosses val="autoZero"/>
        <c:auto val="1"/>
        <c:lblAlgn val="ctr"/>
        <c:lblOffset val="100"/>
        <c:noMultiLvlLbl val="0"/>
      </c:catAx>
      <c:valAx>
        <c:axId val="1719841919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Rates per 100,000 population</a:t>
                </a:r>
              </a:p>
            </c:rich>
          </c:tx>
          <c:layout>
            <c:manualLayout>
              <c:xMode val="edge"/>
              <c:yMode val="edge"/>
              <c:x val="6.1172278572969229E-3"/>
              <c:y val="0.197657518788895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04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62123223318604"/>
          <c:y val="9.1831195878070579E-2"/>
          <c:w val="0.14419192335180928"/>
          <c:h val="0.184530169239782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HepSyphHIV!$U$3</c:f>
              <c:strCache>
                <c:ptCount val="1"/>
                <c:pt idx="0">
                  <c:v>Hep 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HepSyphHIV!$T$4:$T$8</c:f>
              <c:strCache>
                <c:ptCount val="5"/>
                <c:pt idx="0">
                  <c:v>Minnehaha County</c:v>
                </c:pt>
                <c:pt idx="1">
                  <c:v>Pennington County</c:v>
                </c:pt>
                <c:pt idx="2">
                  <c:v>Todd County </c:v>
                </c:pt>
                <c:pt idx="3">
                  <c:v>Corson County </c:v>
                </c:pt>
                <c:pt idx="4">
                  <c:v>Oglala Lakota County</c:v>
                </c:pt>
              </c:strCache>
            </c:strRef>
          </c:cat>
          <c:val>
            <c:numRef>
              <c:f>HepSyphHIV!$U$4:$U$8</c:f>
              <c:numCache>
                <c:formatCode>General</c:formatCode>
                <c:ptCount val="5"/>
                <c:pt idx="0">
                  <c:v>1685</c:v>
                </c:pt>
                <c:pt idx="1">
                  <c:v>1020</c:v>
                </c:pt>
                <c:pt idx="2">
                  <c:v>273</c:v>
                </c:pt>
                <c:pt idx="3">
                  <c:v>272</c:v>
                </c:pt>
                <c:pt idx="4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63-4000-B358-6437EBD67D0E}"/>
            </c:ext>
          </c:extLst>
        </c:ser>
        <c:ser>
          <c:idx val="1"/>
          <c:order val="1"/>
          <c:tx>
            <c:strRef>
              <c:f>HepSyphHIV!$V$3</c:f>
              <c:strCache>
                <c:ptCount val="1"/>
                <c:pt idx="0">
                  <c:v>Syphilis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HepSyphHIV!$T$4:$T$8</c:f>
              <c:strCache>
                <c:ptCount val="5"/>
                <c:pt idx="0">
                  <c:v>Minnehaha County</c:v>
                </c:pt>
                <c:pt idx="1">
                  <c:v>Pennington County</c:v>
                </c:pt>
                <c:pt idx="2">
                  <c:v>Todd County </c:v>
                </c:pt>
                <c:pt idx="3">
                  <c:v>Corson County </c:v>
                </c:pt>
                <c:pt idx="4">
                  <c:v>Oglala Lakota County</c:v>
                </c:pt>
              </c:strCache>
            </c:strRef>
          </c:cat>
          <c:val>
            <c:numRef>
              <c:f>HepSyphHIV!$V$4:$V$8</c:f>
              <c:numCache>
                <c:formatCode>General</c:formatCode>
                <c:ptCount val="5"/>
                <c:pt idx="0">
                  <c:v>825</c:v>
                </c:pt>
                <c:pt idx="1">
                  <c:v>691</c:v>
                </c:pt>
                <c:pt idx="2">
                  <c:v>538</c:v>
                </c:pt>
                <c:pt idx="3">
                  <c:v>129</c:v>
                </c:pt>
                <c:pt idx="4">
                  <c:v>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63-4000-B358-6437EBD67D0E}"/>
            </c:ext>
          </c:extLst>
        </c:ser>
        <c:ser>
          <c:idx val="2"/>
          <c:order val="2"/>
          <c:tx>
            <c:strRef>
              <c:f>HepSyphHIV!$W$3</c:f>
              <c:strCache>
                <c:ptCount val="1"/>
                <c:pt idx="0">
                  <c:v>HIV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&lt;5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963-4000-B358-6437EBD67D0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&lt;5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963-4000-B358-6437EBD67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HepSyphHIV!$T$4:$T$8</c:f>
              <c:strCache>
                <c:ptCount val="5"/>
                <c:pt idx="0">
                  <c:v>Minnehaha County</c:v>
                </c:pt>
                <c:pt idx="1">
                  <c:v>Pennington County</c:v>
                </c:pt>
                <c:pt idx="2">
                  <c:v>Todd County </c:v>
                </c:pt>
                <c:pt idx="3">
                  <c:v>Corson County </c:v>
                </c:pt>
                <c:pt idx="4">
                  <c:v>Oglala Lakota County</c:v>
                </c:pt>
              </c:strCache>
            </c:strRef>
          </c:cat>
          <c:val>
            <c:numRef>
              <c:f>HepSyphHIV!$W$4:$W$8</c:f>
              <c:numCache>
                <c:formatCode>General</c:formatCode>
                <c:ptCount val="5"/>
                <c:pt idx="0">
                  <c:v>145</c:v>
                </c:pt>
                <c:pt idx="1">
                  <c:v>54</c:v>
                </c:pt>
                <c:pt idx="2">
                  <c:v>0</c:v>
                </c:pt>
                <c:pt idx="3">
                  <c:v>0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63-4000-B358-6437EBD67D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2953024"/>
        <c:axId val="1024670400"/>
      </c:barChart>
      <c:catAx>
        <c:axId val="160295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670400"/>
        <c:crosses val="autoZero"/>
        <c:auto val="1"/>
        <c:lblAlgn val="ctr"/>
        <c:lblOffset val="100"/>
        <c:noMultiLvlLbl val="0"/>
      </c:catAx>
      <c:valAx>
        <c:axId val="102467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95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Sheet4!$D$2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646448937273198E-3"/>
                  <c:y val="2.5750983969062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11-45E7-812C-6C0B7B810E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 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Sheet4!$D$3:$D$14</c:f>
              <c:numCache>
                <c:formatCode>General</c:formatCode>
                <c:ptCount val="12"/>
                <c:pt idx="0">
                  <c:v>4</c:v>
                </c:pt>
                <c:pt idx="1">
                  <c:v>7</c:v>
                </c:pt>
                <c:pt idx="2">
                  <c:v>11</c:v>
                </c:pt>
                <c:pt idx="3">
                  <c:v>13</c:v>
                </c:pt>
                <c:pt idx="4">
                  <c:v>17</c:v>
                </c:pt>
                <c:pt idx="5">
                  <c:v>18</c:v>
                </c:pt>
                <c:pt idx="6">
                  <c:v>21</c:v>
                </c:pt>
                <c:pt idx="7">
                  <c:v>21</c:v>
                </c:pt>
                <c:pt idx="8">
                  <c:v>25</c:v>
                </c:pt>
                <c:pt idx="9">
                  <c:v>31</c:v>
                </c:pt>
                <c:pt idx="10">
                  <c:v>35</c:v>
                </c:pt>
                <c:pt idx="11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11-45E7-812C-6C0B7B810EE8}"/>
            </c:ext>
          </c:extLst>
        </c:ser>
        <c:ser>
          <c:idx val="1"/>
          <c:order val="1"/>
          <c:tx>
            <c:strRef>
              <c:f>Sheet4!$E$2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50077760497669E-2"/>
                  <c:y val="-4.3866882821285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11-45E7-812C-6C0B7B810E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 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Sheet4!$E$3:$E$14</c:f>
              <c:numCache>
                <c:formatCode>General</c:formatCode>
                <c:ptCount val="12"/>
                <c:pt idx="0">
                  <c:v>5</c:v>
                </c:pt>
                <c:pt idx="1">
                  <c:v>13</c:v>
                </c:pt>
                <c:pt idx="2">
                  <c:v>18</c:v>
                </c:pt>
                <c:pt idx="3">
                  <c:v>23</c:v>
                </c:pt>
                <c:pt idx="4">
                  <c:v>25</c:v>
                </c:pt>
                <c:pt idx="5">
                  <c:v>26</c:v>
                </c:pt>
                <c:pt idx="6">
                  <c:v>31</c:v>
                </c:pt>
                <c:pt idx="7">
                  <c:v>36</c:v>
                </c:pt>
                <c:pt idx="8">
                  <c:v>41</c:v>
                </c:pt>
                <c:pt idx="9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11-45E7-812C-6C0B7B810EE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57863024"/>
        <c:axId val="1860186240"/>
      </c:lineChart>
      <c:catAx>
        <c:axId val="1857863024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0186240"/>
        <c:crosses val="autoZero"/>
        <c:auto val="1"/>
        <c:lblAlgn val="ctr"/>
        <c:lblOffset val="100"/>
        <c:noMultiLvlLbl val="0"/>
      </c:catAx>
      <c:valAx>
        <c:axId val="18601862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Count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86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Sheet4!$C$34</c:f>
              <c:strCache>
                <c:ptCount val="1"/>
                <c:pt idx="0">
                  <c:v>% of 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Sheet4!$A$35:$A$37</c:f>
              <c:strCache>
                <c:ptCount val="3"/>
                <c:pt idx="0">
                  <c:v>Todd</c:v>
                </c:pt>
                <c:pt idx="1">
                  <c:v>Minnehaha</c:v>
                </c:pt>
                <c:pt idx="2">
                  <c:v>Oglala Lakota</c:v>
                </c:pt>
              </c:strCache>
              <c:extLst/>
            </c:strRef>
          </c:cat>
          <c:val>
            <c:numRef>
              <c:f>Sheet4!$C$35:$C$37</c:f>
              <c:numCache>
                <c:formatCode>0.00%</c:formatCode>
                <c:ptCount val="3"/>
                <c:pt idx="0">
                  <c:v>0.21739130434782608</c:v>
                </c:pt>
                <c:pt idx="1">
                  <c:v>0.19565217391304349</c:v>
                </c:pt>
                <c:pt idx="2">
                  <c:v>0.15217391304347827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BE9-467B-A458-84BA0A9CD4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236976"/>
        <c:axId val="133759616"/>
      </c:barChart>
      <c:catAx>
        <c:axId val="13523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759616"/>
        <c:crosses val="autoZero"/>
        <c:auto val="1"/>
        <c:lblAlgn val="ctr"/>
        <c:lblOffset val="100"/>
        <c:noMultiLvlLbl val="0"/>
      </c:catAx>
      <c:valAx>
        <c:axId val="13375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 of total 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3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'CS characteristics'!$O$2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E5D1256-837B-4515-9A5C-CD451B5319EA}" type="VALUE">
                      <a:rPr lang="en-US"/>
                      <a:pPr/>
                      <a:t>[VALUE]</a:t>
                    </a:fld>
                    <a:r>
                      <a:rPr lang="en-US"/>
                      <a:t>, 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435-4FFA-BAFD-1E00DC9F565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0F4EE73-E6A9-425F-89E6-AC2999A018A8}" type="VALUE">
                      <a:rPr lang="en-US" sz="1200" b="1">
                        <a:solidFill>
                          <a:sysClr val="windowText" lastClr="000000"/>
                        </a:solidFill>
                      </a:rPr>
                      <a:pPr>
                        <a:defRPr sz="1200" b="1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r>
                      <a:rPr lang="en-US" sz="1200" b="1">
                        <a:solidFill>
                          <a:sysClr val="windowText" lastClr="000000"/>
                        </a:solidFill>
                      </a:rPr>
                      <a:t>, 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65391749734794"/>
                      <c:h val="9.715296004666081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435-4FFA-BAFD-1E00DC9F565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081870-BC5F-4D8D-8F0C-328D4CAF8892}" type="VALUE">
                      <a:rPr lang="en-US" sz="1200" b="1">
                        <a:solidFill>
                          <a:sysClr val="windowText" lastClr="000000"/>
                        </a:solidFill>
                      </a:rPr>
                      <a:pPr>
                        <a:defRPr sz="1200" b="1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r>
                      <a:rPr lang="en-US" sz="1200" b="1">
                        <a:solidFill>
                          <a:sysClr val="windowText" lastClr="000000"/>
                        </a:solidFill>
                      </a:rPr>
                      <a:t>, 89%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999999999999985E-2"/>
                      <c:h val="7.863444152814230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435-4FFA-BAFD-1E00DC9F56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 characteristics'!$N$3:$N$5</c:f>
              <c:strCache>
                <c:ptCount val="3"/>
                <c:pt idx="0">
                  <c:v>Black / African American</c:v>
                </c:pt>
                <c:pt idx="1">
                  <c:v>White</c:v>
                </c:pt>
                <c:pt idx="2">
                  <c:v>American Indian / Alaskan Native</c:v>
                </c:pt>
              </c:strCache>
            </c:strRef>
          </c:cat>
          <c:val>
            <c:numRef>
              <c:f>'CS characteristics'!$O$3:$O$5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35-4FFA-BAFD-1E00DC9F5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07402527"/>
        <c:axId val="1607401695"/>
      </c:barChart>
      <c:catAx>
        <c:axId val="1607402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7401695"/>
        <c:crosses val="autoZero"/>
        <c:auto val="1"/>
        <c:lblAlgn val="ctr"/>
        <c:lblOffset val="100"/>
        <c:noMultiLvlLbl val="0"/>
      </c:catAx>
      <c:valAx>
        <c:axId val="160740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ysClr val="windowText" lastClr="000000"/>
                    </a:solidFill>
                  </a:rPr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7402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9E-48E9-9BF3-42DB2EECC5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9E-48E9-9BF3-42DB2EECC595}"/>
              </c:ext>
            </c:extLst>
          </c:dPt>
          <c:dLbls>
            <c:dLbl>
              <c:idx val="0"/>
              <c:layout>
                <c:manualLayout>
                  <c:x val="2.7841492639507019E-2"/>
                  <c:y val="2.06878895640835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35,</a:t>
                    </a:r>
                    <a:r>
                      <a:rPr lang="en-US" baseline="0"/>
                      <a:t> 76%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D9E-48E9-9BF3-42DB2EECC595}"/>
                </c:ext>
              </c:extLst>
            </c:dLbl>
            <c:dLbl>
              <c:idx val="1"/>
              <c:layout>
                <c:manualLayout>
                  <c:x val="-1.6882821712503372E-2"/>
                  <c:y val="4.9524996679182359E-4"/>
                </c:manualLayout>
              </c:layout>
              <c:tx>
                <c:rich>
                  <a:bodyPr/>
                  <a:lstStyle/>
                  <a:p>
                    <a:fld id="{059F4674-73B1-4DE0-B086-9E3B3480301A}" type="VALUE">
                      <a:rPr lang="en-US"/>
                      <a:pPr/>
                      <a:t>[VALUE]</a:t>
                    </a:fld>
                    <a:r>
                      <a:rPr lang="en-US"/>
                      <a:t>,</a:t>
                    </a:r>
                    <a:r>
                      <a:rPr lang="en-US" baseline="0"/>
                      <a:t> 24%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D9E-48E9-9BF3-42DB2EECC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Sheet4!$A$51:$A$52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Sheet4!$B$51:$B$52</c:f>
              <c:numCache>
                <c:formatCode>General</c:formatCode>
                <c:ptCount val="2"/>
                <c:pt idx="0">
                  <c:v>35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9E-48E9-9BF3-42DB2EECC59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89185636969346E-2"/>
          <c:y val="6.2111801242236024E-2"/>
          <c:w val="0.91651081436303061"/>
          <c:h val="0.68716370927942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'Early MM by YY and increase'!$B$1:$G$1</c:f>
              <c:strCache>
                <c:ptCount val="1"/>
                <c:pt idx="0">
                  <c:v>Cases per month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B0-47D3-A647-054543337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'Early MM by YY and increase'!$A$3:$A$12</c:f>
              <c:strCache>
                <c:ptCount val="10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</c:strCache>
            </c:strRef>
          </c:cat>
          <c:val>
            <c:numRef>
              <c:f>'Early MM by YY and increase'!$G$3:$G$12</c:f>
              <c:numCache>
                <c:formatCode>General</c:formatCode>
                <c:ptCount val="10"/>
                <c:pt idx="0">
                  <c:v>134</c:v>
                </c:pt>
                <c:pt idx="1">
                  <c:v>115</c:v>
                </c:pt>
                <c:pt idx="2">
                  <c:v>122</c:v>
                </c:pt>
                <c:pt idx="3">
                  <c:v>104</c:v>
                </c:pt>
                <c:pt idx="4">
                  <c:v>106</c:v>
                </c:pt>
                <c:pt idx="5">
                  <c:v>103</c:v>
                </c:pt>
                <c:pt idx="6">
                  <c:v>122</c:v>
                </c:pt>
                <c:pt idx="7">
                  <c:v>107</c:v>
                </c:pt>
                <c:pt idx="8">
                  <c:v>122</c:v>
                </c:pt>
                <c:pt idx="9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B0-47D3-A647-054543337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89345536"/>
        <c:axId val="289346368"/>
      </c:barChart>
      <c:lineChart>
        <c:grouping val="standard"/>
        <c:varyColors val="0"/>
        <c:ser>
          <c:idx val="1"/>
          <c:order val="1"/>
          <c:tx>
            <c:strRef>
              <c:f>'Early MM by YY and increase'!$H$1:$N$1</c:f>
              <c:strCache>
                <c:ptCount val="1"/>
                <c:pt idx="0">
                  <c:v>Cumulative cases per month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'Early MM by YY and increase'!$A$3:$A$12</c:f>
              <c:strCache>
                <c:ptCount val="10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</c:strCache>
            </c:strRef>
          </c:cat>
          <c:val>
            <c:numRef>
              <c:f>'Early MM by YY and increase'!$N$3:$N$12</c:f>
              <c:numCache>
                <c:formatCode>0</c:formatCode>
                <c:ptCount val="10"/>
                <c:pt idx="0">
                  <c:v>134</c:v>
                </c:pt>
                <c:pt idx="1">
                  <c:v>249</c:v>
                </c:pt>
                <c:pt idx="2">
                  <c:v>371</c:v>
                </c:pt>
                <c:pt idx="3">
                  <c:v>475</c:v>
                </c:pt>
                <c:pt idx="4">
                  <c:v>581</c:v>
                </c:pt>
                <c:pt idx="5">
                  <c:v>684</c:v>
                </c:pt>
                <c:pt idx="6">
                  <c:v>806</c:v>
                </c:pt>
                <c:pt idx="7">
                  <c:v>913</c:v>
                </c:pt>
                <c:pt idx="8">
                  <c:v>1035</c:v>
                </c:pt>
                <c:pt idx="9">
                  <c:v>1104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B0-47D3-A647-054543337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9345536"/>
        <c:axId val="289346368"/>
      </c:lineChart>
      <c:catAx>
        <c:axId val="289345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346368"/>
        <c:crosses val="autoZero"/>
        <c:auto val="1"/>
        <c:lblAlgn val="ctr"/>
        <c:lblOffset val="100"/>
        <c:noMultiLvlLbl val="0"/>
      </c:catAx>
      <c:valAx>
        <c:axId val="28934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34553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10409295944663498"/>
          <c:y val="8.4697910784867311E-2"/>
          <c:w val="0.28145569360562156"/>
          <c:h val="0.1905716330913181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52-4853-B48A-B4D1C1DC2B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52-4853-B48A-B4D1C1DC2B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(Gender!$A$4,Gender!$A$6)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  <c:extLst/>
            </c:strRef>
          </c:cat>
          <c:val>
            <c:numRef>
              <c:f>(Gender!$L$4,Gender!$L$6)</c:f>
              <c:numCache>
                <c:formatCode>General</c:formatCode>
                <c:ptCount val="2"/>
                <c:pt idx="0">
                  <c:v>3482</c:v>
                </c:pt>
                <c:pt idx="1">
                  <c:v>2779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652-4853-B48A-B4D1C1DC2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405988854732062"/>
          <c:y val="9.5892214171431386E-2"/>
          <c:w val="0.14594011145267941"/>
          <c:h val="0.236986557915241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37813433698147"/>
          <c:y val="7.6388888888888895E-2"/>
          <c:w val="0.82005777579689332"/>
          <c:h val="0.6152548118985127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15CEE26-44C8-4B3B-85AC-7D9771705EC4}" type="CELLRANGE">
                      <a:rPr lang="en-US" smtClean="0"/>
                      <a:pPr/>
                      <a:t>[CELLRANGE]</a:t>
                    </a:fld>
                    <a:r>
                      <a:rPr lang="en-US"/>
                      <a:t>%</a:t>
                    </a:r>
                    <a:r>
                      <a:rPr lang="en-US" baseline="0"/>
                      <a:t>, </a:t>
                    </a:r>
                    <a:fld id="{85690E30-89A1-4238-8111-BA08DBB8C99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361-4C38-8FC9-6A180901145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77F7112-263B-4B2E-ADAE-9EE2BC83CB3A}" type="CELLRANGE">
                      <a:rPr lang="en-US" smtClean="0"/>
                      <a:pPr/>
                      <a:t>[CELLRANGE]</a:t>
                    </a:fld>
                    <a:r>
                      <a:rPr lang="en-US"/>
                      <a:t>%</a:t>
                    </a:r>
                    <a:r>
                      <a:rPr lang="en-US" baseline="0"/>
                      <a:t>, </a:t>
                    </a:r>
                    <a:fld id="{A9062887-7AC2-4051-8942-FC0703DA667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361-4C38-8FC9-6A180901145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0CAAA38-CF2E-4917-8B00-A8FE18F0E689}" type="CELLRANGE">
                      <a:rPr lang="en-US" smtClean="0"/>
                      <a:pPr/>
                      <a:t>[CELLRANGE]</a:t>
                    </a:fld>
                    <a:r>
                      <a:rPr lang="en-US"/>
                      <a:t>%</a:t>
                    </a:r>
                    <a:r>
                      <a:rPr lang="en-US" baseline="0"/>
                      <a:t>, </a:t>
                    </a:r>
                    <a:fld id="{5740DA2B-FE4D-416D-8732-33DD55B1821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C361-4C38-8FC9-6A180901145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8.7%,</a:t>
                    </a:r>
                    <a:r>
                      <a:rPr lang="en-US" baseline="0"/>
                      <a:t> </a:t>
                    </a:r>
                    <a:fld id="{894F8A2A-89F6-482F-98A8-01A790DDE3AE}" type="VALUE">
                      <a:rPr lang="en-US"/>
                      <a:pPr/>
                      <a:t>[VALUE]</a:t>
                    </a:fld>
                    <a:r>
                      <a:rPr lang="en-US"/>
                      <a:t>, 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361-4C38-8FC9-6A180901145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7.5%, </a:t>
                    </a:r>
                    <a:fld id="{67BC9B57-3EFC-4650-83D1-7500C5975E2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C361-4C38-8FC9-6A18090114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'County by month'!$F$2:$F$6</c:f>
              <c:strCache>
                <c:ptCount val="5"/>
                <c:pt idx="0">
                  <c:v>Pennington County</c:v>
                </c:pt>
                <c:pt idx="1">
                  <c:v>Oglala Lakota County</c:v>
                </c:pt>
                <c:pt idx="2">
                  <c:v>Minnehaha County</c:v>
                </c:pt>
                <c:pt idx="3">
                  <c:v>Dewey County</c:v>
                </c:pt>
                <c:pt idx="4">
                  <c:v>Todd County</c:v>
                </c:pt>
              </c:strCache>
            </c:strRef>
          </c:cat>
          <c:val>
            <c:numRef>
              <c:f>'County by month'!$G$2:$G$6</c:f>
              <c:numCache>
                <c:formatCode>General</c:formatCode>
                <c:ptCount val="5"/>
                <c:pt idx="0">
                  <c:v>231</c:v>
                </c:pt>
                <c:pt idx="1">
                  <c:v>205</c:v>
                </c:pt>
                <c:pt idx="2">
                  <c:v>181</c:v>
                </c:pt>
                <c:pt idx="3">
                  <c:v>96</c:v>
                </c:pt>
                <c:pt idx="4">
                  <c:v>83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'County by month'!$H$2:$H$4</c15:f>
                <c15:dlblRangeCache>
                  <c:ptCount val="3"/>
                  <c:pt idx="0">
                    <c:v>20.9</c:v>
                  </c:pt>
                  <c:pt idx="1">
                    <c:v>18.6</c:v>
                  </c:pt>
                  <c:pt idx="2">
                    <c:v>16.4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C361-4C38-8FC9-6A1809011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2947584"/>
        <c:axId val="1742067296"/>
      </c:barChart>
      <c:catAx>
        <c:axId val="2129475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County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067296"/>
        <c:crosses val="autoZero"/>
        <c:auto val="1"/>
        <c:lblAlgn val="ctr"/>
        <c:lblOffset val="100"/>
        <c:noMultiLvlLbl val="0"/>
      </c:catAx>
      <c:valAx>
        <c:axId val="1742067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Absolute 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4758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44986203647622"/>
          <c:y val="7.6388888888888895E-2"/>
          <c:w val="0.608212531125917"/>
          <c:h val="0.66488407699037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Demographics!$L$1</c:f>
              <c:strCache>
                <c:ptCount val="1"/>
                <c:pt idx="0">
                  <c:v>Race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24B060B-E993-4918-902B-9ECA568E08E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54BC7EE-0E21-4C56-B3C2-1B48E28B50D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136-4158-B15C-F804A4B3F1D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EB590A9-F530-4C50-BD06-29016B56C4A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6CFBDA1-1ED2-4F0A-ABCE-39165874BA0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136-4158-B15C-F804A4B3F1D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36BB836-0650-490C-ADE7-507DB18C121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04C25C7-972E-423B-AA09-6DFAD05EF9E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136-4158-B15C-F804A4B3F1D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04C0C92-F652-4421-9EFF-CE097372E17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90A8A7A-A5D7-495F-AA4E-DDB18289385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136-4158-B15C-F804A4B3F1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Demographics!$L$2:$L$5</c:f>
              <c:strCache>
                <c:ptCount val="4"/>
                <c:pt idx="0">
                  <c:v>Black / African American</c:v>
                </c:pt>
                <c:pt idx="1">
                  <c:v>Hispanic, any race</c:v>
                </c:pt>
                <c:pt idx="2">
                  <c:v>White</c:v>
                </c:pt>
                <c:pt idx="3">
                  <c:v>American Indian / Alaskan Native</c:v>
                </c:pt>
              </c:strCache>
            </c:strRef>
          </c:cat>
          <c:val>
            <c:numRef>
              <c:f>Demographics!$M$2:$M$5</c:f>
              <c:numCache>
                <c:formatCode>General</c:formatCode>
                <c:ptCount val="4"/>
                <c:pt idx="0">
                  <c:v>31</c:v>
                </c:pt>
                <c:pt idx="1">
                  <c:v>46</c:v>
                </c:pt>
                <c:pt idx="2">
                  <c:v>104</c:v>
                </c:pt>
                <c:pt idx="3">
                  <c:v>941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Demographics!$N$2:$N$5</c15:f>
                <c15:dlblRangeCache>
                  <c:ptCount val="4"/>
                  <c:pt idx="0">
                    <c:v>2.8%</c:v>
                  </c:pt>
                  <c:pt idx="1">
                    <c:v>4.2%</c:v>
                  </c:pt>
                  <c:pt idx="2">
                    <c:v>9.4%</c:v>
                  </c:pt>
                  <c:pt idx="3">
                    <c:v>85.2%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F136-4158-B15C-F804A4B3F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0930560"/>
        <c:axId val="620931808"/>
      </c:barChart>
      <c:catAx>
        <c:axId val="6209305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Race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931808"/>
        <c:crosses val="autoZero"/>
        <c:auto val="1"/>
        <c:lblAlgn val="ctr"/>
        <c:lblOffset val="100"/>
        <c:noMultiLvlLbl val="0"/>
      </c:catAx>
      <c:valAx>
        <c:axId val="620931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Absolute number of cases</a:t>
                </a:r>
              </a:p>
            </c:rich>
          </c:tx>
          <c:layout>
            <c:manualLayout>
              <c:xMode val="edge"/>
              <c:yMode val="edge"/>
              <c:x val="0.54271518944747288"/>
              <c:y val="0.887465004374453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93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6485855934675"/>
          <c:y val="6.7901234567901231E-2"/>
          <c:w val="0.83553501810972397"/>
          <c:h val="0.71355983279867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Demographics!$F$1</c:f>
              <c:strCache>
                <c:ptCount val="1"/>
                <c:pt idx="0">
                  <c:v>Age Group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1D467D6-BCF6-4EFD-9B54-B3099C31D3E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EBE292B-48C3-474F-8B72-1DBD397C81D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E9C8-4F28-A203-0DA72028BBA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1665765-C672-4A56-B755-65A4AC62416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08F4446-17EE-49C1-A9D0-62603887FE5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9C8-4F28-A203-0DA72028BBA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0367993-4A16-4173-9B05-D3D44E62CBB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5177004-8ADA-457C-9C6F-B05DF5A365D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9C8-4F28-A203-0DA72028BBA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EE8EE27-02FC-4369-AB3C-F70651EF82B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2024E36-4664-43F8-A731-B0D7099637A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9C8-4F28-A203-0DA72028BB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Demographics!$F$2:$F$5</c:f>
              <c:strCache>
                <c:ptCount val="4"/>
                <c:pt idx="0">
                  <c:v>13-24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Demographics!$G$2:$G$5</c:f>
              <c:numCache>
                <c:formatCode>General</c:formatCode>
                <c:ptCount val="4"/>
                <c:pt idx="0">
                  <c:v>237</c:v>
                </c:pt>
                <c:pt idx="1">
                  <c:v>644</c:v>
                </c:pt>
                <c:pt idx="2">
                  <c:v>217</c:v>
                </c:pt>
                <c:pt idx="3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Demographics!$H$2:$H$5</c15:f>
                <c15:dlblRangeCache>
                  <c:ptCount val="4"/>
                  <c:pt idx="0">
                    <c:v>21.5%</c:v>
                  </c:pt>
                  <c:pt idx="1">
                    <c:v>58.3%</c:v>
                  </c:pt>
                  <c:pt idx="2">
                    <c:v>19.7%</c:v>
                  </c:pt>
                  <c:pt idx="3">
                    <c:v>0.5%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E9C8-4F28-A203-0DA72028BB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634750672"/>
        <c:axId val="634751088"/>
      </c:barChart>
      <c:catAx>
        <c:axId val="634750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Age group</a:t>
                </a:r>
              </a:p>
            </c:rich>
          </c:tx>
          <c:layout>
            <c:manualLayout>
              <c:xMode val="edge"/>
              <c:yMode val="edge"/>
              <c:x val="0.48386087155772195"/>
              <c:y val="0.899968892777291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751088"/>
        <c:crosses val="autoZero"/>
        <c:auto val="1"/>
        <c:lblAlgn val="ctr"/>
        <c:lblOffset val="100"/>
        <c:noMultiLvlLbl val="0"/>
      </c:catAx>
      <c:valAx>
        <c:axId val="63475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75067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69704063065067E-2"/>
          <c:y val="4.8363979558350617E-2"/>
          <c:w val="0.50059129333203056"/>
          <c:h val="0.9069594880843315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B8-4F62-89C7-912D6F8C9D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B8-4F62-89C7-912D6F8C9D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B8-4F62-89C7-912D6F8C9D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B8-4F62-89C7-912D6F8C9D1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5B8-4F62-89C7-912D6F8C9D1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5B8-4F62-89C7-912D6F8C9D1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5B8-4F62-89C7-912D6F8C9D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Sheet1!$B$80:$B$86</c:f>
              <c:strCache>
                <c:ptCount val="7"/>
                <c:pt idx="0">
                  <c:v>American Indian / Alaskan Native</c:v>
                </c:pt>
                <c:pt idx="1">
                  <c:v>Asian</c:v>
                </c:pt>
                <c:pt idx="2">
                  <c:v>Black / African American</c:v>
                </c:pt>
                <c:pt idx="3">
                  <c:v>Native Hawaiian / Pacific Islander</c:v>
                </c:pt>
                <c:pt idx="4">
                  <c:v>Other</c:v>
                </c:pt>
                <c:pt idx="5">
                  <c:v>Unknown</c:v>
                </c:pt>
                <c:pt idx="6">
                  <c:v>White</c:v>
                </c:pt>
              </c:strCache>
            </c:strRef>
          </c:cat>
          <c:val>
            <c:numRef>
              <c:f>Sheet1!$C$80:$C$86</c:f>
              <c:numCache>
                <c:formatCode>General</c:formatCode>
                <c:ptCount val="7"/>
                <c:pt idx="0">
                  <c:v>1896</c:v>
                </c:pt>
                <c:pt idx="1">
                  <c:v>25</c:v>
                </c:pt>
                <c:pt idx="2">
                  <c:v>122</c:v>
                </c:pt>
                <c:pt idx="3">
                  <c:v>2</c:v>
                </c:pt>
                <c:pt idx="4">
                  <c:v>1410</c:v>
                </c:pt>
                <c:pt idx="5">
                  <c:v>191</c:v>
                </c:pt>
                <c:pt idx="6">
                  <c:v>2410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5B8-4F62-89C7-912D6F8C9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384210303976347"/>
          <c:y val="7.4956064726194163E-2"/>
          <c:w val="0.3700777065438276"/>
          <c:h val="0.727190720548541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AgeCAt!$A$3:$A$8</c:f>
              <c:strCache>
                <c:ptCount val="6"/>
                <c:pt idx="0">
                  <c:v>0-4</c:v>
                </c:pt>
                <c:pt idx="1">
                  <c:v>15-19</c:v>
                </c:pt>
                <c:pt idx="2">
                  <c:v>20-24</c:v>
                </c:pt>
                <c:pt idx="3">
                  <c:v>25-39</c:v>
                </c:pt>
                <c:pt idx="4">
                  <c:v>40-64</c:v>
                </c:pt>
                <c:pt idx="5">
                  <c:v>65+</c:v>
                </c:pt>
              </c:strCache>
            </c:strRef>
          </c:cat>
          <c:val>
            <c:numRef>
              <c:f>AgeCAt!$B$3:$B$8</c:f>
              <c:numCache>
                <c:formatCode>General</c:formatCode>
                <c:ptCount val="6"/>
                <c:pt idx="0">
                  <c:v>6</c:v>
                </c:pt>
                <c:pt idx="1">
                  <c:v>137</c:v>
                </c:pt>
                <c:pt idx="2">
                  <c:v>516</c:v>
                </c:pt>
                <c:pt idx="3">
                  <c:v>2397</c:v>
                </c:pt>
                <c:pt idx="4">
                  <c:v>2810</c:v>
                </c:pt>
                <c:pt idx="5">
                  <c:v>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86-49C9-B3CF-0DDD2E0C63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4098784"/>
        <c:axId val="2098689392"/>
      </c:barChart>
      <c:catAx>
        <c:axId val="210409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689392"/>
        <c:crosses val="autoZero"/>
        <c:auto val="1"/>
        <c:lblAlgn val="ctr"/>
        <c:lblOffset val="100"/>
        <c:noMultiLvlLbl val="0"/>
      </c:catAx>
      <c:valAx>
        <c:axId val="209868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09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Sheet1!$C$60</c:f>
              <c:strCache>
                <c:ptCount val="1"/>
                <c:pt idx="0">
                  <c:v>AI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41275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Sheet1!$B$61:$B$70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Sheet1!$C$61:$C$70</c:f>
              <c:numCache>
                <c:formatCode>General</c:formatCode>
                <c:ptCount val="10"/>
                <c:pt idx="0">
                  <c:v>74</c:v>
                </c:pt>
                <c:pt idx="1">
                  <c:v>139</c:v>
                </c:pt>
                <c:pt idx="2">
                  <c:v>136</c:v>
                </c:pt>
                <c:pt idx="3">
                  <c:v>223</c:v>
                </c:pt>
                <c:pt idx="4">
                  <c:v>187</c:v>
                </c:pt>
                <c:pt idx="5">
                  <c:v>180</c:v>
                </c:pt>
                <c:pt idx="6">
                  <c:v>220</c:v>
                </c:pt>
                <c:pt idx="7">
                  <c:v>238</c:v>
                </c:pt>
                <c:pt idx="8">
                  <c:v>245</c:v>
                </c:pt>
                <c:pt idx="9">
                  <c:v>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F-4FA1-96C3-C8A89162250F}"/>
            </c:ext>
          </c:extLst>
        </c:ser>
        <c:ser>
          <c:idx val="1"/>
          <c:order val="1"/>
          <c:tx>
            <c:strRef>
              <c:f>Sheet1!$D$60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trendline>
            <c:spPr>
              <a:ln w="41275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Sheet1!$B$61:$B$70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Sheet1!$D$61:$D$70</c:f>
              <c:numCache>
                <c:formatCode>General</c:formatCode>
                <c:ptCount val="10"/>
                <c:pt idx="0">
                  <c:v>191</c:v>
                </c:pt>
                <c:pt idx="1">
                  <c:v>195</c:v>
                </c:pt>
                <c:pt idx="2">
                  <c:v>245</c:v>
                </c:pt>
                <c:pt idx="3">
                  <c:v>339</c:v>
                </c:pt>
                <c:pt idx="4">
                  <c:v>232</c:v>
                </c:pt>
                <c:pt idx="5">
                  <c:v>219</c:v>
                </c:pt>
                <c:pt idx="6">
                  <c:v>214</c:v>
                </c:pt>
                <c:pt idx="7">
                  <c:v>255</c:v>
                </c:pt>
                <c:pt idx="8">
                  <c:v>313</c:v>
                </c:pt>
                <c:pt idx="9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9F-4FA1-96C3-C8A891622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121296"/>
        <c:axId val="1794351280"/>
      </c:barChart>
      <c:catAx>
        <c:axId val="4912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351280"/>
        <c:crosses val="autoZero"/>
        <c:auto val="1"/>
        <c:lblAlgn val="ctr"/>
        <c:lblOffset val="100"/>
        <c:noMultiLvlLbl val="0"/>
      </c:catAx>
      <c:valAx>
        <c:axId val="179435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Number of cases</a:t>
                </a:r>
              </a:p>
            </c:rich>
          </c:tx>
          <c:layout>
            <c:manualLayout>
              <c:xMode val="edge"/>
              <c:yMode val="edge"/>
              <c:x val="1.6260162601626016E-3"/>
              <c:y val="0.325387905808717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2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556430446193805E-4"/>
          <c:y val="4.8748177311169434E-2"/>
          <c:w val="0.74297331583552062"/>
          <c:h val="0.95125182268883057"/>
        </c:manualLayout>
      </c:layout>
      <c:pieChart>
        <c:varyColors val="1"/>
        <c:ser>
          <c:idx val="0"/>
          <c:order val="0"/>
          <c:tx>
            <c:strRef>
              <c:f>Sheet1!$P$2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2F-48EC-9A7B-4785645717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2F-48EC-9A7B-4785645717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Sheet1!$O$3:$O$4</c:f>
              <c:strCache>
                <c:ptCount val="2"/>
                <c:pt idx="0">
                  <c:v>American indian</c:v>
                </c:pt>
                <c:pt idx="1">
                  <c:v>White</c:v>
                </c:pt>
              </c:strCache>
            </c:strRef>
          </c:cat>
          <c:val>
            <c:numRef>
              <c:f>Sheet1!$P$3:$P$4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F-48EC-9A7B-478564571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11165791776028"/>
          <c:y val="5.7815689705452574E-4"/>
          <c:w val="0.29443350831146109"/>
          <c:h val="0.429977398658501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Counties!$H$2:$H$16</c:f>
              <c:strCache>
                <c:ptCount val="15"/>
                <c:pt idx="0">
                  <c:v>Minnehaha County</c:v>
                </c:pt>
                <c:pt idx="1">
                  <c:v>Pennington County</c:v>
                </c:pt>
                <c:pt idx="2">
                  <c:v>Todd County</c:v>
                </c:pt>
                <c:pt idx="3">
                  <c:v>Corson County</c:v>
                </c:pt>
                <c:pt idx="4">
                  <c:v>Oglala Lakota County</c:v>
                </c:pt>
                <c:pt idx="5">
                  <c:v>Dewey County</c:v>
                </c:pt>
                <c:pt idx="6">
                  <c:v>Charles Mix County</c:v>
                </c:pt>
                <c:pt idx="7">
                  <c:v>Hughes County</c:v>
                </c:pt>
                <c:pt idx="8">
                  <c:v>Lawrence County</c:v>
                </c:pt>
                <c:pt idx="9">
                  <c:v>Yankton County</c:v>
                </c:pt>
                <c:pt idx="10">
                  <c:v>Brown County</c:v>
                </c:pt>
                <c:pt idx="11">
                  <c:v>Meade County</c:v>
                </c:pt>
                <c:pt idx="12">
                  <c:v>Roberts County</c:v>
                </c:pt>
                <c:pt idx="13">
                  <c:v>Lyman County</c:v>
                </c:pt>
                <c:pt idx="14">
                  <c:v>Buffalo County</c:v>
                </c:pt>
              </c:strCache>
            </c:strRef>
          </c:cat>
          <c:val>
            <c:numRef>
              <c:f>Counties!$I$2:$I$16</c:f>
              <c:numCache>
                <c:formatCode>General</c:formatCode>
                <c:ptCount val="15"/>
                <c:pt idx="0">
                  <c:v>1685</c:v>
                </c:pt>
                <c:pt idx="1">
                  <c:v>1020</c:v>
                </c:pt>
                <c:pt idx="2">
                  <c:v>273</c:v>
                </c:pt>
                <c:pt idx="3">
                  <c:v>272</c:v>
                </c:pt>
                <c:pt idx="4">
                  <c:v>226</c:v>
                </c:pt>
                <c:pt idx="5">
                  <c:v>221</c:v>
                </c:pt>
                <c:pt idx="6">
                  <c:v>172</c:v>
                </c:pt>
                <c:pt idx="7">
                  <c:v>172</c:v>
                </c:pt>
                <c:pt idx="8">
                  <c:v>148</c:v>
                </c:pt>
                <c:pt idx="9">
                  <c:v>140</c:v>
                </c:pt>
                <c:pt idx="10">
                  <c:v>130</c:v>
                </c:pt>
                <c:pt idx="11">
                  <c:v>128</c:v>
                </c:pt>
                <c:pt idx="12">
                  <c:v>125</c:v>
                </c:pt>
                <c:pt idx="13">
                  <c:v>124</c:v>
                </c:pt>
                <c:pt idx="14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8-4D35-A371-82966A61CD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0970496"/>
        <c:axId val="1791442000"/>
      </c:barChart>
      <c:catAx>
        <c:axId val="194097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1442000"/>
        <c:crosses val="autoZero"/>
        <c:auto val="1"/>
        <c:lblAlgn val="ctr"/>
        <c:lblOffset val="100"/>
        <c:noMultiLvlLbl val="0"/>
      </c:catAx>
      <c:valAx>
        <c:axId val="1791442000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Number of Cases</a:t>
                </a:r>
              </a:p>
            </c:rich>
          </c:tx>
          <c:layout>
            <c:manualLayout>
              <c:xMode val="edge"/>
              <c:yMode val="edge"/>
              <c:x val="7.6865206873323114E-3"/>
              <c:y val="0.316383298432895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97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933672484381"/>
          <c:y val="2.9810298102981029E-2"/>
          <c:w val="0.8761508603990924"/>
          <c:h val="0.90732176770586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Sheet1!$D$104</c:f>
              <c:strCache>
                <c:ptCount val="1"/>
                <c:pt idx="0">
                  <c:v>Cumulative incidence per 100,000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Sheet1!$C$105:$C$109</c:f>
              <c:strCache>
                <c:ptCount val="5"/>
                <c:pt idx="0">
                  <c:v>Corson</c:v>
                </c:pt>
                <c:pt idx="1">
                  <c:v>Buffalo</c:v>
                </c:pt>
                <c:pt idx="2">
                  <c:v>Dewey</c:v>
                </c:pt>
                <c:pt idx="3">
                  <c:v>Lyman</c:v>
                </c:pt>
                <c:pt idx="4">
                  <c:v>Todd</c:v>
                </c:pt>
              </c:strCache>
            </c:strRef>
          </c:cat>
          <c:val>
            <c:numRef>
              <c:f>Sheet1!$D$105:$D$109</c:f>
              <c:numCache>
                <c:formatCode>General</c:formatCode>
                <c:ptCount val="5"/>
                <c:pt idx="0">
                  <c:v>6998.97</c:v>
                </c:pt>
                <c:pt idx="1">
                  <c:v>5928.24</c:v>
                </c:pt>
                <c:pt idx="2">
                  <c:v>4212.7299999999996</c:v>
                </c:pt>
                <c:pt idx="3">
                  <c:v>3294.37</c:v>
                </c:pt>
                <c:pt idx="4">
                  <c:v>2939.91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F-4EDD-BF06-83468BA65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446784"/>
        <c:axId val="56501840"/>
      </c:barChart>
      <c:catAx>
        <c:axId val="13344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01840"/>
        <c:crosses val="autoZero"/>
        <c:auto val="1"/>
        <c:lblAlgn val="ctr"/>
        <c:lblOffset val="100"/>
        <c:noMultiLvlLbl val="0"/>
      </c:catAx>
      <c:valAx>
        <c:axId val="5650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Cumulative incidence per 100,000 population</a:t>
                </a:r>
              </a:p>
            </c:rich>
          </c:tx>
          <c:layout>
            <c:manualLayout>
              <c:xMode val="edge"/>
              <c:yMode val="edge"/>
              <c:x val="1.6355772352469353E-2"/>
              <c:y val="0.290110748351578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44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57552216627932E-2"/>
          <c:y val="2.7075332995586159E-2"/>
          <c:w val="0.92500350922962837"/>
          <c:h val="0.886228348462933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Rate_2021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Sheet4!$A$2:$A$43</c:f>
              <c:strCache>
                <c:ptCount val="42"/>
                <c:pt idx="0">
                  <c:v>South Carolina</c:v>
                </c:pt>
                <c:pt idx="1">
                  <c:v>Mississippi</c:v>
                </c:pt>
                <c:pt idx="2">
                  <c:v>Kansas</c:v>
                </c:pt>
                <c:pt idx="3">
                  <c:v>Colorado</c:v>
                </c:pt>
                <c:pt idx="4">
                  <c:v>Texas</c:v>
                </c:pt>
                <c:pt idx="5">
                  <c:v>Missouri</c:v>
                </c:pt>
                <c:pt idx="6">
                  <c:v>Nevada</c:v>
                </c:pt>
                <c:pt idx="7">
                  <c:v>New Hampshire</c:v>
                </c:pt>
                <c:pt idx="8">
                  <c:v>Virginia</c:v>
                </c:pt>
                <c:pt idx="9">
                  <c:v>California</c:v>
                </c:pt>
                <c:pt idx="10">
                  <c:v>Wyoming</c:v>
                </c:pt>
                <c:pt idx="11">
                  <c:v>South Dakota</c:v>
                </c:pt>
                <c:pt idx="12">
                  <c:v>Oregon</c:v>
                </c:pt>
                <c:pt idx="13">
                  <c:v>Nebraska</c:v>
                </c:pt>
                <c:pt idx="14">
                  <c:v>North Carolina</c:v>
                </c:pt>
                <c:pt idx="15">
                  <c:v>Iowa</c:v>
                </c:pt>
                <c:pt idx="16">
                  <c:v>Maryland</c:v>
                </c:pt>
                <c:pt idx="17">
                  <c:v>Oklahoma</c:v>
                </c:pt>
                <c:pt idx="18">
                  <c:v>New Jersey</c:v>
                </c:pt>
                <c:pt idx="19">
                  <c:v>Michigan</c:v>
                </c:pt>
                <c:pt idx="20">
                  <c:v>Connecticut</c:v>
                </c:pt>
                <c:pt idx="21">
                  <c:v>Ohio</c:v>
                </c:pt>
                <c:pt idx="22">
                  <c:v>Georgia</c:v>
                </c:pt>
                <c:pt idx="23">
                  <c:v>Minnesota</c:v>
                </c:pt>
                <c:pt idx="24">
                  <c:v>Pennsylvania</c:v>
                </c:pt>
                <c:pt idx="25">
                  <c:v>New York</c:v>
                </c:pt>
                <c:pt idx="26">
                  <c:v>Washington</c:v>
                </c:pt>
                <c:pt idx="27">
                  <c:v>Arkansas</c:v>
                </c:pt>
                <c:pt idx="28">
                  <c:v>Illinois</c:v>
                </c:pt>
                <c:pt idx="29">
                  <c:v>Alabama</c:v>
                </c:pt>
                <c:pt idx="30">
                  <c:v>Massachusetts</c:v>
                </c:pt>
                <c:pt idx="31">
                  <c:v>Wisconsin</c:v>
                </c:pt>
                <c:pt idx="32">
                  <c:v>Montana</c:v>
                </c:pt>
                <c:pt idx="33">
                  <c:v>Indiana</c:v>
                </c:pt>
                <c:pt idx="34">
                  <c:v>Tennessee</c:v>
                </c:pt>
                <c:pt idx="35">
                  <c:v>West Virginia</c:v>
                </c:pt>
                <c:pt idx="36">
                  <c:v>Kentucky</c:v>
                </c:pt>
                <c:pt idx="37">
                  <c:v>Utah</c:v>
                </c:pt>
                <c:pt idx="38">
                  <c:v>Delaware</c:v>
                </c:pt>
                <c:pt idx="39">
                  <c:v>Louisiana</c:v>
                </c:pt>
                <c:pt idx="40">
                  <c:v>Florida</c:v>
                </c:pt>
                <c:pt idx="41">
                  <c:v>Maine</c:v>
                </c:pt>
              </c:strCache>
            </c:strRef>
          </c:cat>
          <c:val>
            <c:numRef>
              <c:f>Sheet4!$B$2:$B$43</c:f>
              <c:numCache>
                <c:formatCode>General</c:formatCode>
                <c:ptCount val="42"/>
                <c:pt idx="0">
                  <c:v>0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0.4</c:v>
                </c:pt>
                <c:pt idx="12">
                  <c:v>0.5</c:v>
                </c:pt>
                <c:pt idx="13">
                  <c:v>0.5</c:v>
                </c:pt>
                <c:pt idx="14">
                  <c:v>0.6</c:v>
                </c:pt>
                <c:pt idx="15">
                  <c:v>0.7</c:v>
                </c:pt>
                <c:pt idx="16">
                  <c:v>0.8</c:v>
                </c:pt>
                <c:pt idx="17">
                  <c:v>0.8</c:v>
                </c:pt>
                <c:pt idx="18">
                  <c:v>0.9</c:v>
                </c:pt>
                <c:pt idx="19">
                  <c:v>1</c:v>
                </c:pt>
                <c:pt idx="20">
                  <c:v>1</c:v>
                </c:pt>
                <c:pt idx="21">
                  <c:v>1.1000000000000001</c:v>
                </c:pt>
                <c:pt idx="22">
                  <c:v>1.1000000000000001</c:v>
                </c:pt>
                <c:pt idx="23">
                  <c:v>1.1000000000000001</c:v>
                </c:pt>
                <c:pt idx="24">
                  <c:v>1.2</c:v>
                </c:pt>
                <c:pt idx="25">
                  <c:v>1.4</c:v>
                </c:pt>
                <c:pt idx="26">
                  <c:v>1.4</c:v>
                </c:pt>
                <c:pt idx="27">
                  <c:v>1.5</c:v>
                </c:pt>
                <c:pt idx="28">
                  <c:v>1.8</c:v>
                </c:pt>
                <c:pt idx="29">
                  <c:v>2.2000000000000002</c:v>
                </c:pt>
                <c:pt idx="30">
                  <c:v>2.2999999999999998</c:v>
                </c:pt>
                <c:pt idx="31">
                  <c:v>2.2999999999999998</c:v>
                </c:pt>
                <c:pt idx="32">
                  <c:v>2.4</c:v>
                </c:pt>
                <c:pt idx="33">
                  <c:v>2.6</c:v>
                </c:pt>
                <c:pt idx="34">
                  <c:v>3</c:v>
                </c:pt>
                <c:pt idx="35">
                  <c:v>4</c:v>
                </c:pt>
                <c:pt idx="36">
                  <c:v>4.4000000000000004</c:v>
                </c:pt>
                <c:pt idx="37">
                  <c:v>4.5</c:v>
                </c:pt>
                <c:pt idx="38">
                  <c:v>5.8</c:v>
                </c:pt>
                <c:pt idx="39">
                  <c:v>6.7</c:v>
                </c:pt>
                <c:pt idx="40">
                  <c:v>7.1</c:v>
                </c:pt>
                <c:pt idx="41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0B-49B9-AB3B-702B944E9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91488831"/>
        <c:axId val="1891969951"/>
      </c:barChart>
      <c:catAx>
        <c:axId val="1891488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969951"/>
        <c:crosses val="autoZero"/>
        <c:auto val="1"/>
        <c:lblAlgn val="ctr"/>
        <c:lblOffset val="100"/>
        <c:noMultiLvlLbl val="0"/>
      </c:catAx>
      <c:valAx>
        <c:axId val="18919699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bg2">
                        <a:lumMod val="10000"/>
                      </a:schemeClr>
                    </a:solidFill>
                  </a:rPr>
                  <a:t>Rate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48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0.6932</cdr:x>
      <cdr:y>0.2463</cdr:y>
    </cdr:from>
    <cdr:to>
      <cdr:x>0.97571</cdr:x>
      <cdr:y>0.39259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B7FF8A1-23B7-A41E-CE93-28289C26A626}"/>
            </a:ext>
          </a:extLst>
        </cdr:cNvPr>
        <cdr:cNvSpPr txBox="1"/>
      </cdr:nvSpPr>
      <cdr:spPr>
        <a:xfrm xmlns:a="http://schemas.openxmlformats.org/drawingml/2006/main">
          <a:off x="8005762" y="1381990"/>
          <a:ext cx="3262745" cy="820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0.53523</cdr:x>
      <cdr:y>0.28849</cdr:y>
    </cdr:from>
    <cdr:to>
      <cdr:x>0.93162</cdr:x>
      <cdr:y>0.36528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00629C9D-42B1-CEA5-0BC1-60A42187FC2F}"/>
            </a:ext>
          </a:extLst>
        </cdr:cNvPr>
        <cdr:cNvSpPr txBox="1"/>
      </cdr:nvSpPr>
      <cdr:spPr>
        <a:xfrm xmlns:a="http://schemas.openxmlformats.org/drawingml/2006/main">
          <a:off x="6181437" y="1618748"/>
          <a:ext cx="4577916" cy="430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2">
              <a:lumMod val="10000"/>
            </a:schemeClr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defTabSz="457189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1pPr>
          <a:lvl2pPr marL="457189" algn="l" defTabSz="457189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2pPr>
          <a:lvl3pPr marL="914377" algn="l" defTabSz="457189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3pPr>
          <a:lvl4pPr marL="1371566" algn="l" defTabSz="457189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4pPr>
          <a:lvl5pPr marL="1828754" algn="l" defTabSz="457189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5pPr>
          <a:lvl6pPr marL="2285943" algn="l" defTabSz="914377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6pPr>
          <a:lvl7pPr marL="2743131" algn="l" defTabSz="914377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7pPr>
          <a:lvl8pPr marL="3200320" algn="l" defTabSz="914377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8pPr>
          <a:lvl9pPr marL="3657509" algn="l" defTabSz="914377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r>
            <a:rPr lang="en-US" sz="1050" dirty="0"/>
            <a:t>US rates retrieved from: https://www.cdc.gov/hepatitis/statistics/2021surveillance/hepatitis-c.htm</a:t>
          </a:r>
        </a:p>
      </cdr:txBody>
    </cdr:sp>
  </cdr:relSizeAnchor>
  <cdr:relSizeAnchor xmlns:cdr="http://schemas.openxmlformats.org/drawingml/2006/chartDrawing">
    <cdr:from>
      <cdr:x>0.3935</cdr:x>
      <cdr:y>0.64569</cdr:y>
    </cdr:from>
    <cdr:to>
      <cdr:x>0.59513</cdr:x>
      <cdr:y>0.69506</cdr:y>
    </cdr:to>
    <cdr:sp macro="" textlink="">
      <cdr:nvSpPr>
        <cdr:cNvPr id="4" name="TextBox 5">
          <a:extLst xmlns:a="http://schemas.openxmlformats.org/drawingml/2006/main">
            <a:ext uri="{FF2B5EF4-FFF2-40B4-BE49-F238E27FC236}">
              <a16:creationId xmlns:a16="http://schemas.microsoft.com/office/drawing/2014/main" id="{250BF9C8-7532-1900-BA3E-478A251C89A7}"/>
            </a:ext>
          </a:extLst>
        </cdr:cNvPr>
        <cdr:cNvSpPr txBox="1"/>
      </cdr:nvSpPr>
      <cdr:spPr>
        <a:xfrm xmlns:a="http://schemas.openxmlformats.org/drawingml/2006/main">
          <a:off x="4544556" y="3622997"/>
          <a:ext cx="2328637" cy="2770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2">
              <a:lumMod val="10000"/>
            </a:schemeClr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defTabSz="457189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1pPr>
          <a:lvl2pPr marL="457189" algn="l" defTabSz="457189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2pPr>
          <a:lvl3pPr marL="914377" algn="l" defTabSz="457189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3pPr>
          <a:lvl4pPr marL="1371566" algn="l" defTabSz="457189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4pPr>
          <a:lvl5pPr marL="1828754" algn="l" defTabSz="457189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5pPr>
          <a:lvl6pPr marL="2285943" algn="l" defTabSz="914377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6pPr>
          <a:lvl7pPr marL="2743131" algn="l" defTabSz="914377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7pPr>
          <a:lvl8pPr marL="3200320" algn="l" defTabSz="914377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8pPr>
          <a:lvl9pPr marL="3657509" algn="l" defTabSz="914377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r>
            <a:rPr lang="en-US" sz="1200" dirty="0"/>
            <a:t>SD ranks 31</a:t>
          </a:r>
          <a:r>
            <a:rPr lang="en-US" sz="1200" baseline="30000" dirty="0"/>
            <a:t>st</a:t>
          </a:r>
          <a:r>
            <a:rPr lang="en-US" sz="1200" dirty="0"/>
            <a:t> in the nation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0.58557</cdr:x>
      <cdr:y>0.13557</cdr:y>
    </cdr:from>
    <cdr:to>
      <cdr:x>1</cdr:x>
      <cdr:y>0.21917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49C746D2-EA8F-812A-8405-7A9189E7ED25}"/>
            </a:ext>
          </a:extLst>
        </cdr:cNvPr>
        <cdr:cNvSpPr txBox="1"/>
      </cdr:nvSpPr>
      <cdr:spPr>
        <a:xfrm xmlns:a="http://schemas.openxmlformats.org/drawingml/2006/main">
          <a:off x="6577446" y="698699"/>
          <a:ext cx="4655127" cy="430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2">
              <a:lumMod val="10000"/>
            </a:schemeClr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/>
            <a:t>US rates retrieved from https://www.cdc.gov/hepatitis/statistics/2021surveillance/hepatitis-c.htm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9B201-81AD-41D9-B52E-D046C836FDE3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C1B54-E9B6-4516-82C5-088FC4149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81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31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Corson and Todd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88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Data 2013 - 2022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83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46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10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21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15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7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2105" indent="-332105"/>
            <a:r>
              <a:rPr lang="en-US" sz="2750" dirty="0">
                <a:ea typeface="ＭＳ Ｐゴシック"/>
              </a:rPr>
              <a:t>There is a substantial burden of hepatitis C in South Dakota</a:t>
            </a:r>
          </a:p>
          <a:p>
            <a:pPr marL="720090" lvl="1" indent="-276860"/>
            <a:r>
              <a:rPr lang="en-US" sz="2350" dirty="0">
                <a:ea typeface="ＭＳ Ｐゴシック"/>
              </a:rPr>
              <a:t>77.7 cases per 100,000 population in 2022</a:t>
            </a:r>
            <a:endParaRPr lang="en-US" sz="2350" dirty="0">
              <a:ea typeface="ＭＳ Ｐゴシック"/>
              <a:cs typeface="Calibri"/>
            </a:endParaRPr>
          </a:p>
          <a:p>
            <a:pPr marL="332105" indent="-332105"/>
            <a:r>
              <a:rPr lang="en-US" sz="2750" dirty="0">
                <a:ea typeface="ＭＳ Ｐゴシック"/>
              </a:rPr>
              <a:t>Number of chronic hepatitis C cases significantly outnumbers acute hepatitis C case counts</a:t>
            </a:r>
          </a:p>
          <a:p>
            <a:pPr marL="332105" indent="-332105"/>
            <a:r>
              <a:rPr lang="en-US" sz="2750" dirty="0">
                <a:ea typeface="ＭＳ Ｐゴシック"/>
              </a:rPr>
              <a:t>American Indians affected disproportionately</a:t>
            </a:r>
          </a:p>
          <a:p>
            <a:pPr marL="720090" lvl="1" indent="-276860"/>
            <a:r>
              <a:rPr lang="en-US" sz="2350" dirty="0">
                <a:ea typeface="ＭＳ Ｐゴシック"/>
              </a:rPr>
              <a:t>American Indians tend to get infected at an earlier age compared to whites</a:t>
            </a:r>
            <a:endParaRPr lang="en-US" sz="2350" dirty="0">
              <a:ea typeface="ＭＳ Ｐゴシック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18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Minnehaha, Pennington, and Corson counties experience Hep C at higher rates than other STIs</a:t>
            </a:r>
          </a:p>
          <a:p>
            <a:endParaRPr lang="en-US" dirty="0">
              <a:cs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 Includes all cases 2013-2022: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DOC Facility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Count 2013-2022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South Dakota State Penitentiary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287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South Dakota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Womens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Penitentiary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58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Jameson Annex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Mike Durfee State Prison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27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Rapid City Minimum Center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XXXX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Yankton Minimum Center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Total Positive Tests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378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% Of Positive Tests From DOC 2013-2022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6.04%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1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Cases included in this analysis:</a:t>
            </a:r>
          </a:p>
          <a:p>
            <a:pPr lvl="1"/>
            <a:r>
              <a:rPr lang="en-US" dirty="0"/>
              <a:t>Disease status: Confirmed/probable</a:t>
            </a:r>
          </a:p>
          <a:p>
            <a:pPr lvl="1"/>
            <a:r>
              <a:rPr lang="en-US" dirty="0"/>
              <a:t>Investigation status: Completed</a:t>
            </a:r>
          </a:p>
          <a:p>
            <a:pPr lvl="1"/>
            <a:r>
              <a:rPr lang="en-US" dirty="0"/>
              <a:t>SD residents only</a:t>
            </a:r>
          </a:p>
          <a:p>
            <a:pPr lvl="1"/>
            <a:r>
              <a:rPr lang="en-US" dirty="0"/>
              <a:t>Chronic, Acute, and Perinatal Hepatitis C</a:t>
            </a:r>
          </a:p>
          <a:p>
            <a:r>
              <a:rPr lang="en-US" dirty="0"/>
              <a:t>Data were extracted on Sep 12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  <a:p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Hepatitis C Cases: Total 2023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538. Seems to be lower than previous years. 2022 had just under 700, and 2021 had just under 850.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09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speaking of SD being #1 -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13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20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29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21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Prenatal care is defined by CDC surveillance definition as any healthcare encounter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654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62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83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798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68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2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2023 through Nov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64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Acin</a:t>
            </a:r>
            <a:endParaRPr lang="en-US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KPC (6 in 2022 and 3 in 2023) and IMP (5 in 2022 and 1 in 2023).</a:t>
            </a:r>
          </a:p>
          <a:p>
            <a:r>
              <a:rPr lang="en-US" dirty="0" err="1">
                <a:cs typeface="Calibri"/>
              </a:rPr>
              <a:t>etobacter</a:t>
            </a:r>
            <a:r>
              <a:rPr lang="en-US" dirty="0">
                <a:cs typeface="Calibri"/>
              </a:rPr>
              <a:t> – Pseudo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Burkholderia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pseudomallieie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277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424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63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64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Missing race</a:t>
            </a:r>
          </a:p>
          <a:p>
            <a:endParaRPr lang="en-US" dirty="0"/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AI/AN went up from 31% in 9 years previous to 41% in 2023 through November.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reduced from 40% in 9 years previous to 28.84 in 2023 through November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we are seeing comparatively more AI/AN cases and fewer white cases in 2023 compared to previous 9 years. </a:t>
            </a:r>
          </a:p>
          <a:p>
            <a:r>
              <a:rPr lang="en-US" dirty="0"/>
              <a:t>/ethnicity on laboratory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03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85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93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 Includes all cases 2013-2022: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DOC Facility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Count 2013-2022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South Dakota State Penitentiary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287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South Dakota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Womens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Penitentiary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58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Jameson Annex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Mike Durfee State Prison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27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Rapid City Minimum Center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XXXX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Yankton Minimum Center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Total Positive Tests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378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% Of Positive Tests From DOC 2013-2022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6.04%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8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1B54-E9B6-4516-82C5-088FC41491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F238-D916-4B9A-B818-A88EA33DC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31D07-8A4E-4CDC-905A-2B33E3FA1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07" y="1847578"/>
            <a:ext cx="10516788" cy="43515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87B3D-80D7-40ED-92C8-368B75D1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42CC-1BD3-49B8-9A8E-0ABF90AAD1F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6659A-09A5-4519-8D1F-EE115958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A1631-FE34-42E3-967E-8807E543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DEE7-94C0-4335-9CB3-A4674F8DFD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7D2B3-CA5F-410D-02C7-CC57BBF1039E}"/>
              </a:ext>
            </a:extLst>
          </p:cNvPr>
          <p:cNvSpPr txBox="1"/>
          <p:nvPr userDrawn="1"/>
        </p:nvSpPr>
        <p:spPr>
          <a:xfrm rot="19470279">
            <a:off x="2218626" y="3299599"/>
            <a:ext cx="7373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>
                    <a:lumMod val="95000"/>
                  </a:schemeClr>
                </a:solidFill>
              </a:rPr>
              <a:t>PROVISIONAL DATA</a:t>
            </a:r>
          </a:p>
        </p:txBody>
      </p:sp>
    </p:spTree>
    <p:extLst>
      <p:ext uri="{BB962C8B-B14F-4D97-AF65-F5344CB8AC3E}">
        <p14:creationId xmlns:p14="http://schemas.microsoft.com/office/powerpoint/2010/main" val="128454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C07340-A5F5-49BB-957C-30BFAA37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42CC-1BD3-49B8-9A8E-0ABF90AAD1F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F7FD6-6D41-46EA-A084-094BC464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A1502-99A7-433D-9D75-715EFA38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DEE7-94C0-4335-9CB3-A4674F8D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8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169C2-3CA5-4166-A470-5CB15987F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EA9D7-8199-4821-9CC4-7C397AE02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23008-79F8-4AED-8924-AAF22AFF8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42CC-1BD3-49B8-9A8E-0ABF90AAD1F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C2971-08F0-4DF7-A6E0-CF0A6831F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13FAF-EAE8-4D36-8F97-12265C84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DEE7-94C0-4335-9CB3-A4674F8D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6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EE6B-28EF-4340-87D1-71DE5248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1" y="4191000"/>
            <a:ext cx="8229600" cy="14767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DB24E-D075-4F3D-A73F-91EAC37D28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9501" y="5638801"/>
            <a:ext cx="8229600" cy="1219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  <a:lvl2pPr marL="443322" indent="0" algn="ctr">
              <a:buFontTx/>
              <a:buNone/>
              <a:defRPr/>
            </a:lvl2pPr>
            <a:lvl3pPr marL="886646" indent="0" algn="ctr">
              <a:buFontTx/>
              <a:buNone/>
              <a:defRPr/>
            </a:lvl3pPr>
            <a:lvl4pPr marL="1329969" indent="0" algn="ctr">
              <a:buFontTx/>
              <a:buNone/>
              <a:defRPr/>
            </a:lvl4pPr>
            <a:lvl5pPr marL="1773293" indent="0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8877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DAF94-476E-4F91-B136-8C6F9EC40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81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8488E-7380-40AC-ACA8-8C6D27502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27"/>
            </a:lvl1pPr>
            <a:lvl2pPr marL="443334" indent="0" algn="ctr">
              <a:buNone/>
              <a:defRPr sz="1939"/>
            </a:lvl2pPr>
            <a:lvl3pPr marL="886669" indent="0" algn="ctr">
              <a:buNone/>
              <a:defRPr sz="1745"/>
            </a:lvl3pPr>
            <a:lvl4pPr marL="1330003" indent="0" algn="ctr">
              <a:buNone/>
              <a:defRPr sz="1552"/>
            </a:lvl4pPr>
            <a:lvl5pPr marL="1773336" indent="0" algn="ctr">
              <a:buNone/>
              <a:defRPr sz="1552"/>
            </a:lvl5pPr>
            <a:lvl6pPr marL="2216671" indent="0" algn="ctr">
              <a:buNone/>
              <a:defRPr sz="1552"/>
            </a:lvl6pPr>
            <a:lvl7pPr marL="2660005" indent="0" algn="ctr">
              <a:buNone/>
              <a:defRPr sz="1552"/>
            </a:lvl7pPr>
            <a:lvl8pPr marL="3103339" indent="0" algn="ctr">
              <a:buNone/>
              <a:defRPr sz="1552"/>
            </a:lvl8pPr>
            <a:lvl9pPr marL="3546674" indent="0" algn="ctr">
              <a:buNone/>
              <a:defRPr sz="1552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254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567B2AC-6658-41EC-90D8-C0F7D50B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07" y="365760"/>
            <a:ext cx="10516788" cy="13242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272F79-3BFE-4744-8B15-F57D095EE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607" y="1825534"/>
            <a:ext cx="5182391" cy="43515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B21BF1-AB6B-41E4-8BA9-7E9DF2BE3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002" y="1825534"/>
            <a:ext cx="5182392" cy="43515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291D3CDF-2691-47FA-A3B2-546B4C06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607" y="6356713"/>
            <a:ext cx="2743991" cy="36412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965342CC-1BD3-49B8-9A8E-0ABF90AAD1F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05428E95-31E6-4859-997D-754F8D25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95" y="6356713"/>
            <a:ext cx="4113612" cy="36412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EAC979F-7360-4569-B243-B27FEA753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402" y="6356713"/>
            <a:ext cx="2743992" cy="364127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+mn-lt"/>
              </a:defRPr>
            </a:lvl1pPr>
          </a:lstStyle>
          <a:p>
            <a:fld id="{AFADDEE7-94C0-4335-9CB3-A4674F8D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4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9E3B0EE-F8EC-49CA-AE85-5723CE7A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190" y="365760"/>
            <a:ext cx="10516788" cy="1324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BB7400A-7995-4B6C-8663-DF26CA32C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190" y="1681843"/>
            <a:ext cx="5158641" cy="822960"/>
          </a:xfrm>
        </p:spPr>
        <p:txBody>
          <a:bodyPr anchor="b"/>
          <a:lstStyle>
            <a:lvl1pPr marL="0" indent="0">
              <a:buNone/>
              <a:defRPr sz="2394" b="1">
                <a:solidFill>
                  <a:schemeClr val="accent2"/>
                </a:solidFill>
              </a:defRPr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BAE7E3A-16E7-4EAC-BB4D-4E4D4324B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190" y="2504803"/>
            <a:ext cx="5158641" cy="3685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81E5BE-FD5B-40BA-B90D-F5B19C05E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003" y="1681843"/>
            <a:ext cx="5183975" cy="822960"/>
          </a:xfrm>
        </p:spPr>
        <p:txBody>
          <a:bodyPr anchor="b"/>
          <a:lstStyle>
            <a:lvl1pPr marL="0" indent="0">
              <a:buNone/>
              <a:defRPr sz="2394" b="1">
                <a:solidFill>
                  <a:schemeClr val="accent2"/>
                </a:solidFill>
              </a:defRPr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55BB548-1EAB-47C2-8EDA-C55975412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003" y="2504803"/>
            <a:ext cx="5183975" cy="3685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87F4DB91-D63E-49A5-93E4-7A337F06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607" y="6356713"/>
            <a:ext cx="2743991" cy="364127"/>
          </a:xfrm>
        </p:spPr>
        <p:txBody>
          <a:bodyPr/>
          <a:lstStyle/>
          <a:p>
            <a:fld id="{965342CC-1BD3-49B8-9A8E-0ABF90AAD1F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52CBCD8-22E7-4D68-9CE7-DA18A3D8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95" y="6356713"/>
            <a:ext cx="4113612" cy="364127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8DA79521-307B-4A45-8100-96D55E50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402" y="6356713"/>
            <a:ext cx="2743992" cy="364127"/>
          </a:xfrm>
        </p:spPr>
        <p:txBody>
          <a:bodyPr/>
          <a:lstStyle/>
          <a:p>
            <a:fld id="{AFADDEE7-94C0-4335-9CB3-A4674F8D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9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31477EC-FE9D-404E-8506-0B9709360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189" y="457200"/>
            <a:ext cx="3933108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2259CE-CE58-4C4B-9A37-A7411B6C6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76" y="987879"/>
            <a:ext cx="6172002" cy="4872446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82FF876-2FFC-4C5A-93C2-66C5BF695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189" y="2057400"/>
            <a:ext cx="3933108" cy="3811089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E36B521-E515-4708-A656-A47050A7C2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607" y="6356713"/>
            <a:ext cx="2743991" cy="364127"/>
          </a:xfrm>
        </p:spPr>
        <p:txBody>
          <a:bodyPr/>
          <a:lstStyle/>
          <a:p>
            <a:fld id="{965342CC-1BD3-49B8-9A8E-0ABF90AAD1F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59F85E5-D6EF-4D6E-BB98-969B71D5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95" y="6356713"/>
            <a:ext cx="4113612" cy="36412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014A279-3EEF-4357-959D-C6369D8B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402" y="6356713"/>
            <a:ext cx="2743992" cy="364127"/>
          </a:xfrm>
        </p:spPr>
        <p:txBody>
          <a:bodyPr/>
          <a:lstStyle/>
          <a:p>
            <a:fld id="{AFADDEE7-94C0-4335-9CB3-A4674F8D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8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50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463DE-3482-41F3-AE52-2E1328A3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814" y="0"/>
            <a:ext cx="10619986" cy="8229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120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21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38C1811-F8F3-44D4-862F-89373AEC1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07" y="365760"/>
            <a:ext cx="10516788" cy="1324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2AC9A23-59D3-4BF8-8D77-42A1A399D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607" y="1825534"/>
            <a:ext cx="10516788" cy="435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8F6531C-68D5-4DAB-AAD9-DFB4FF7C9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607" y="6356713"/>
            <a:ext cx="2743991" cy="364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65342CC-1BD3-49B8-9A8E-0ABF90AAD1F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0C8F4F-3C60-4C03-B765-8CDA69506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195" y="6356713"/>
            <a:ext cx="4113612" cy="364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3559D8-426C-4D72-B8BB-B192CEE11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402" y="6356713"/>
            <a:ext cx="2743992" cy="364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FADDEE7-94C0-4335-9CB3-A4674F8D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9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3323" rtl="0" eaLnBrk="1" fontAlgn="base" hangingPunct="1">
        <a:spcBef>
          <a:spcPct val="0"/>
        </a:spcBef>
        <a:spcAft>
          <a:spcPct val="0"/>
        </a:spcAft>
        <a:defRPr sz="3990" b="1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43323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43323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43323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43323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43323" algn="ctr" defTabSz="443323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886646" algn="ctr" defTabSz="443323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29969" algn="ctr" defTabSz="443323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773292" algn="ctr" defTabSz="443323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32492" indent="-332492" algn="l" defTabSz="44332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anose="05000000000000000000" pitchFamily="2" charset="2"/>
        <a:buChar char="p"/>
        <a:defRPr sz="2793" kern="1200">
          <a:solidFill>
            <a:schemeClr val="bg2">
              <a:lumMod val="10000"/>
            </a:schemeClr>
          </a:solidFill>
          <a:latin typeface="+mn-lt"/>
          <a:ea typeface="ＭＳ Ｐゴシック" charset="-128"/>
          <a:cs typeface="ＭＳ Ｐゴシック" charset="-128"/>
        </a:defRPr>
      </a:lvl1pPr>
      <a:lvl2pPr marL="720400" indent="-277078" algn="l" defTabSz="443323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Wingdings" panose="05000000000000000000" pitchFamily="2" charset="2"/>
        <a:buChar char="§"/>
        <a:defRPr sz="2394" kern="1200">
          <a:solidFill>
            <a:schemeClr val="bg2">
              <a:lumMod val="10000"/>
            </a:schemeClr>
          </a:solidFill>
          <a:latin typeface="+mn-lt"/>
          <a:ea typeface="ＭＳ Ｐゴシック" charset="-128"/>
          <a:cs typeface="+mn-cs"/>
        </a:defRPr>
      </a:lvl2pPr>
      <a:lvl3pPr marL="1108307" indent="-221661" algn="l" defTabSz="44332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95" kern="1200">
          <a:solidFill>
            <a:schemeClr val="bg2">
              <a:lumMod val="10000"/>
            </a:schemeClr>
          </a:solidFill>
          <a:latin typeface="+mn-lt"/>
          <a:ea typeface="ＭＳ Ｐゴシック" charset="-128"/>
          <a:cs typeface="+mn-cs"/>
        </a:defRPr>
      </a:lvl3pPr>
      <a:lvl4pPr marL="1551631" indent="-221661" algn="l" defTabSz="44332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795" kern="1200">
          <a:solidFill>
            <a:schemeClr val="bg2">
              <a:lumMod val="10000"/>
            </a:schemeClr>
          </a:solidFill>
          <a:latin typeface="+mn-lt"/>
          <a:ea typeface="ＭＳ Ｐゴシック" charset="-128"/>
          <a:cs typeface="+mn-cs"/>
        </a:defRPr>
      </a:lvl4pPr>
      <a:lvl5pPr marL="1994955" indent="-221661" algn="l" defTabSz="44332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795" kern="1200">
          <a:solidFill>
            <a:schemeClr val="bg2">
              <a:lumMod val="10000"/>
            </a:schemeClr>
          </a:solidFill>
          <a:latin typeface="+mn-lt"/>
          <a:ea typeface="ＭＳ Ｐゴシック" charset="-128"/>
          <a:cs typeface="+mn-cs"/>
        </a:defRPr>
      </a:lvl5pPr>
      <a:lvl6pPr marL="2438277" indent="-221661" algn="l" defTabSz="443323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6pPr>
      <a:lvl7pPr marL="2881600" indent="-221661" algn="l" defTabSz="443323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7pPr>
      <a:lvl8pPr marL="3324923" indent="-221661" algn="l" defTabSz="443323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8pPr>
      <a:lvl9pPr marL="3768246" indent="-221661" algn="l" defTabSz="443323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3323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1pPr>
      <a:lvl2pPr marL="443323" algn="l" defTabSz="443323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2pPr>
      <a:lvl3pPr marL="886646" algn="l" defTabSz="443323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3pPr>
      <a:lvl4pPr marL="1329969" algn="l" defTabSz="443323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4pPr>
      <a:lvl5pPr marL="1773292" algn="l" defTabSz="443323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5pPr>
      <a:lvl6pPr marL="2216616" algn="l" defTabSz="443323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6pPr>
      <a:lvl7pPr marL="2659938" algn="l" defTabSz="443323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7pPr>
      <a:lvl8pPr marL="3103261" algn="l" defTabSz="443323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8pPr>
      <a:lvl9pPr marL="3546585" algn="l" defTabSz="443323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doh.sd.gov/health-data-reports/data-dashboards/west-nile-virus-dashboard/" TargetMode="External"/><Relationship Id="rId3" Type="http://schemas.openxmlformats.org/officeDocument/2006/relationships/hyperlink" Target="https://doh.sd.gov/health-data-reports/data-dashboards/infectious-disease-dashboard/" TargetMode="External"/><Relationship Id="rId7" Type="http://schemas.openxmlformats.org/officeDocument/2006/relationships/hyperlink" Target="https://doh.sd.gov/health-data-reports/data-dashboards/infant-mortality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h.sd.gov/health-data-reports/data-dashboards/school-immunization-dashboard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doh.sd.gov/health-data-reports/data-dashboards/corvd-dashboard/" TargetMode="External"/><Relationship Id="rId10" Type="http://schemas.openxmlformats.org/officeDocument/2006/relationships/hyperlink" Target="https://www.avoidopioidsd.com/key-data/" TargetMode="External"/><Relationship Id="rId4" Type="http://schemas.openxmlformats.org/officeDocument/2006/relationships/hyperlink" Target="https://doh.sd.gov/health-data-reports/data-dashboards/influenza-dashboard/" TargetMode="External"/><Relationship Id="rId9" Type="http://schemas.openxmlformats.org/officeDocument/2006/relationships/hyperlink" Target="https://sdsuicideprevention.org/data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78FD7-3656-47A0-BD3F-236687993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Trending Epidemiology in South Dakota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812DC-D1FA-4751-81F1-81F3678ABE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Jan 1, 2013 – Dec 31, 2022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9826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7" y="13586"/>
            <a:ext cx="11146577" cy="1324248"/>
          </a:xfrm>
        </p:spPr>
        <p:txBody>
          <a:bodyPr/>
          <a:lstStyle/>
          <a:p>
            <a:r>
              <a:rPr lang="en-US"/>
              <a:t>Top 15 Counties with the highest cumulative number of Hepatitis C Cases – SD, 2013-2022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5BBC396-95CF-C036-2A97-DF535EB3D6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486919"/>
              </p:ext>
            </p:extLst>
          </p:nvPr>
        </p:nvGraphicFramePr>
        <p:xfrm>
          <a:off x="359608" y="1242061"/>
          <a:ext cx="8261215" cy="4802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B34724A7-C932-7D65-9364-643D47E46904}"/>
              </a:ext>
            </a:extLst>
          </p:cNvPr>
          <p:cNvSpPr/>
          <p:nvPr/>
        </p:nvSpPr>
        <p:spPr>
          <a:xfrm rot="5400000">
            <a:off x="2125308" y="954525"/>
            <a:ext cx="550719" cy="228080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20DF8-A6D1-B083-2C2B-CF05D181B7C9}"/>
              </a:ext>
            </a:extLst>
          </p:cNvPr>
          <p:cNvSpPr txBox="1"/>
          <p:nvPr/>
        </p:nvSpPr>
        <p:spPr>
          <a:xfrm>
            <a:off x="1113179" y="1362373"/>
            <a:ext cx="2649366" cy="461665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/>
              <a:t>Top 5 counties with the highest number of cases – 56% of all cases</a:t>
            </a:r>
          </a:p>
        </p:txBody>
      </p:sp>
    </p:spTree>
    <p:extLst>
      <p:ext uri="{BB962C8B-B14F-4D97-AF65-F5344CB8AC3E}">
        <p14:creationId xmlns:p14="http://schemas.microsoft.com/office/powerpoint/2010/main" val="145399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7" y="13586"/>
            <a:ext cx="11772899" cy="1324248"/>
          </a:xfrm>
        </p:spPr>
        <p:txBody>
          <a:bodyPr/>
          <a:lstStyle/>
          <a:p>
            <a:r>
              <a:rPr lang="en-US"/>
              <a:t>Top 5 counties with the highest cumulative incidence per 100,000 population – SD, 2013-2022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9E9BF4E-7F0D-CE5F-B2A1-3A2C92091F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33397"/>
              </p:ext>
            </p:extLst>
          </p:nvPr>
        </p:nvGraphicFramePr>
        <p:xfrm>
          <a:off x="436417" y="1672936"/>
          <a:ext cx="8541327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443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7" y="13586"/>
            <a:ext cx="11772899" cy="1324248"/>
          </a:xfrm>
        </p:spPr>
        <p:txBody>
          <a:bodyPr/>
          <a:lstStyle/>
          <a:p>
            <a:r>
              <a:rPr lang="en-US" sz="3950">
                <a:ea typeface="ＭＳ Ｐゴシック"/>
              </a:rPr>
              <a:t>Map of cumulative incidence per 100,000 population – SD, 2013-2022 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C409BF-7BB6-23F9-D675-5FB09BD71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78" y="671766"/>
            <a:ext cx="9971505" cy="60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13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3" y="0"/>
            <a:ext cx="11968162" cy="1132609"/>
          </a:xfrm>
        </p:spPr>
        <p:txBody>
          <a:bodyPr>
            <a:normAutofit fontScale="90000"/>
          </a:bodyPr>
          <a:lstStyle/>
          <a:p>
            <a:r>
              <a:rPr lang="en-US" dirty="0"/>
              <a:t>Rates per 100,000 of newly reported cases of acute Hepatitis C virus infection by state — United States,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293889-6253-2028-2AD1-9991433DC58F}"/>
              </a:ext>
            </a:extLst>
          </p:cNvPr>
          <p:cNvSpPr/>
          <p:nvPr/>
        </p:nvSpPr>
        <p:spPr>
          <a:xfrm>
            <a:off x="275793" y="4831772"/>
            <a:ext cx="4088390" cy="124691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4797842-E6BB-D869-65B9-CF26DB8769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990882"/>
              </p:ext>
            </p:extLst>
          </p:nvPr>
        </p:nvGraphicFramePr>
        <p:xfrm>
          <a:off x="275793" y="1132610"/>
          <a:ext cx="11549062" cy="561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8696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0"/>
            <a:ext cx="11136186" cy="1324248"/>
          </a:xfrm>
        </p:spPr>
        <p:txBody>
          <a:bodyPr>
            <a:normAutofit fontScale="90000"/>
          </a:bodyPr>
          <a:lstStyle/>
          <a:p>
            <a:r>
              <a:rPr lang="en-US" dirty="0"/>
              <a:t>Rates per 100,000 of newly reported cases of chronic Hepatitis C virus infection — United States, 2021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A9BF7CF-EAB1-9F81-108F-B46B6E5497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064023"/>
              </p:ext>
            </p:extLst>
          </p:nvPr>
        </p:nvGraphicFramePr>
        <p:xfrm>
          <a:off x="332509" y="1475509"/>
          <a:ext cx="11232573" cy="5153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546CBB5-C14B-0C30-9E41-ED97FA1C9652}"/>
              </a:ext>
            </a:extLst>
          </p:cNvPr>
          <p:cNvSpPr/>
          <p:nvPr/>
        </p:nvSpPr>
        <p:spPr>
          <a:xfrm>
            <a:off x="332509" y="3522518"/>
            <a:ext cx="4145973" cy="1143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BF9C8-7532-1900-BA3E-478A251C89A7}"/>
              </a:ext>
            </a:extLst>
          </p:cNvPr>
          <p:cNvSpPr txBox="1"/>
          <p:nvPr/>
        </p:nvSpPr>
        <p:spPr>
          <a:xfrm>
            <a:off x="4946074" y="3329041"/>
            <a:ext cx="1309254" cy="3077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/>
              <a:t>SD ranks 20</a:t>
            </a:r>
            <a:r>
              <a:rPr lang="en-US" sz="1400" baseline="30000"/>
              <a:t>th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75957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0"/>
            <a:ext cx="11136186" cy="1324248"/>
          </a:xfrm>
        </p:spPr>
        <p:txBody>
          <a:bodyPr>
            <a:normAutofit fontScale="90000"/>
          </a:bodyPr>
          <a:lstStyle/>
          <a:p>
            <a:r>
              <a:rPr lang="en-US" sz="3950">
                <a:ea typeface="ＭＳ Ｐゴシック"/>
              </a:rPr>
              <a:t>Rates per 100,000 of newly reported cases of chronic Hepatitis C virus infection — Neighboring States, 2021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9007045-E9D2-F40B-4071-7C14E33CDE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434049"/>
              </p:ext>
            </p:extLst>
          </p:nvPr>
        </p:nvGraphicFramePr>
        <p:xfrm>
          <a:off x="317757" y="1240351"/>
          <a:ext cx="9315242" cy="4719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0574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15" y="186267"/>
            <a:ext cx="11136186" cy="1324248"/>
          </a:xfrm>
        </p:spPr>
        <p:txBody>
          <a:bodyPr>
            <a:normAutofit fontScale="90000"/>
          </a:bodyPr>
          <a:lstStyle/>
          <a:p>
            <a:r>
              <a:rPr lang="en-US" sz="4000">
                <a:ea typeface="ＭＳ Ｐゴシック"/>
                <a:cs typeface="Calibri"/>
              </a:rPr>
              <a:t>Rates per 100,000 of newly reported cases of chronic Hepatitis C virus — 5 states with the highest percentage of Native American Population, 2021</a:t>
            </a:r>
            <a:endParaRPr lang="en-US" sz="4000">
              <a:cs typeface="Calibri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1AA40DC-8EDD-D542-EB24-3387E45C4B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234083"/>
              </p:ext>
            </p:extLst>
          </p:nvPr>
        </p:nvGraphicFramePr>
        <p:xfrm>
          <a:off x="979198" y="1842742"/>
          <a:ext cx="9393936" cy="476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8896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8" y="145473"/>
            <a:ext cx="11968162" cy="1132609"/>
          </a:xfrm>
        </p:spPr>
        <p:txBody>
          <a:bodyPr>
            <a:noAutofit/>
          </a:bodyPr>
          <a:lstStyle/>
          <a:p>
            <a:r>
              <a:rPr lang="en-US" sz="3200" dirty="0"/>
              <a:t>Newly reported confirmed cases of acute and chronic hepatitis C by race — United States vs South Dakota,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629C9D-42B1-CEA5-0BC1-60A42187FC2F}"/>
              </a:ext>
            </a:extLst>
          </p:cNvPr>
          <p:cNvSpPr txBox="1"/>
          <p:nvPr/>
        </p:nvSpPr>
        <p:spPr>
          <a:xfrm>
            <a:off x="301336" y="6250862"/>
            <a:ext cx="5018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US rates retrieved from: https://www.cdc.gov/hepatitis/statistics/2021surveillance/hepatitis-c.htm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2BD52C8-C650-4252-F100-7BAA72A58C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769497"/>
              </p:ext>
            </p:extLst>
          </p:nvPr>
        </p:nvGraphicFramePr>
        <p:xfrm>
          <a:off x="405244" y="2057399"/>
          <a:ext cx="10380519" cy="3667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9224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3E7C-0417-A21E-E5F0-996B209B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Hepatitis C cases coinfected with STIs and HIV - SD, 2013-2022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30177-ACD1-0E49-7926-5F0DC0569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/>
              <a:t>Out of 6,260 hepatitis C cases</a:t>
            </a:r>
          </a:p>
          <a:p>
            <a:pPr lvl="2"/>
            <a:r>
              <a:rPr lang="en-US"/>
              <a:t>498 episodes of coinfection with syphilis</a:t>
            </a:r>
          </a:p>
          <a:p>
            <a:pPr lvl="2"/>
            <a:r>
              <a:rPr lang="en-US"/>
              <a:t>2,003 episodes of coinfection with chlamydia</a:t>
            </a:r>
          </a:p>
          <a:p>
            <a:pPr lvl="2"/>
            <a:r>
              <a:rPr lang="en-US"/>
              <a:t>1,789 episodes of coinfection with Gonorrhea</a:t>
            </a:r>
          </a:p>
          <a:p>
            <a:pPr lvl="2"/>
            <a:r>
              <a:rPr lang="en-US"/>
              <a:t>25 cases coinfected with HIV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33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950" dirty="0">
                <a:ea typeface="ＭＳ Ｐゴシック"/>
              </a:rPr>
              <a:t>Comparison of top 5 Hepatitis C counties to Syphilis, and HIV: Cumulative case counts - SD 2013-2022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84CB4B3-8C6A-60BC-E48F-522FA0113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816475"/>
              </p:ext>
            </p:extLst>
          </p:nvPr>
        </p:nvGraphicFramePr>
        <p:xfrm>
          <a:off x="588962" y="1690008"/>
          <a:ext cx="10199111" cy="4351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615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3E7C-0417-A21E-E5F0-996B209B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Hepatitis C reported to SDDOH - SD, 2013-2022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30177-ACD1-0E49-7926-5F0DC0569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/>
              <a:t>Total number of cases reported during 2013-2022: 6,260</a:t>
            </a:r>
          </a:p>
          <a:p>
            <a:pPr lvl="2"/>
            <a:r>
              <a:rPr lang="en-US"/>
              <a:t>On average, 626 new cases per year</a:t>
            </a:r>
          </a:p>
          <a:p>
            <a:pPr lvl="1"/>
            <a:r>
              <a:rPr lang="en-US"/>
              <a:t>Chronic: 6,128 (97.9%)</a:t>
            </a:r>
          </a:p>
          <a:p>
            <a:pPr lvl="1"/>
            <a:r>
              <a:rPr lang="en-US"/>
              <a:t>Acute: 127 (2%)</a:t>
            </a:r>
          </a:p>
          <a:p>
            <a:pPr lvl="1"/>
            <a:r>
              <a:rPr lang="en-US"/>
              <a:t>Perinatal: 5 (&lt;.1%)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BAD437-F64C-9E00-438B-0C03A18BC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81822"/>
            <a:ext cx="9144000" cy="894355"/>
          </a:xfrm>
        </p:spPr>
        <p:txBody>
          <a:bodyPr>
            <a:normAutofit fontScale="90000"/>
          </a:bodyPr>
          <a:lstStyle/>
          <a:p>
            <a:r>
              <a:rPr lang="en-US" dirty="0"/>
              <a:t>Congenital and Early Syphilis</a:t>
            </a:r>
          </a:p>
        </p:txBody>
      </p:sp>
    </p:spTree>
    <p:extLst>
      <p:ext uri="{BB962C8B-B14F-4D97-AF65-F5344CB8AC3E}">
        <p14:creationId xmlns:p14="http://schemas.microsoft.com/office/powerpoint/2010/main" val="3457350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50" dirty="0">
                <a:ea typeface="ＭＳ Ｐゴシック"/>
              </a:rPr>
              <a:t>Cumulative cases of congenital syphilis over time in South Dakota: 2022 &amp;  Jan-Oct, 2023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1D602D4-CF33-DEB6-B2FE-2FFC9168F4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619392"/>
              </p:ext>
            </p:extLst>
          </p:nvPr>
        </p:nvGraphicFramePr>
        <p:xfrm>
          <a:off x="838200" y="18478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1459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50" dirty="0">
                <a:ea typeface="ＭＳ Ｐゴシック"/>
              </a:rPr>
              <a:t>Congenital syphilis: Mother’s county of residence by percent of all cases: Jan-Oct, 2023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9770D90-B089-DDCD-B09E-36681ABBC8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930676"/>
              </p:ext>
            </p:extLst>
          </p:nvPr>
        </p:nvGraphicFramePr>
        <p:xfrm>
          <a:off x="838200" y="18478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761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50" dirty="0">
                <a:ea typeface="ＭＳ Ｐゴシック"/>
              </a:rPr>
              <a:t>Congenital syphilis: Mother’s Race: Jan-Oct, 2023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EC4EAEE-4706-F33A-CB61-A7C9A597C8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098977"/>
              </p:ext>
            </p:extLst>
          </p:nvPr>
        </p:nvGraphicFramePr>
        <p:xfrm>
          <a:off x="838200" y="18478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3803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50" dirty="0">
                <a:ea typeface="ＭＳ Ｐゴシック"/>
              </a:rPr>
              <a:t>Congenital syphilis: Did mother access prenatal care?: Jan-Oct, 2023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F807485-E5A0-8421-CC01-68BA5D25CB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623925"/>
              </p:ext>
            </p:extLst>
          </p:nvPr>
        </p:nvGraphicFramePr>
        <p:xfrm>
          <a:off x="838200" y="18478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8751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50" dirty="0">
                <a:ea typeface="ＭＳ Ｐゴシック"/>
              </a:rPr>
              <a:t>Early syphilis: Monthly and cumulative counts: Jan-Oct, 2023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B38BBEC-FA6D-48C4-A5B9-F51C4225B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360535"/>
              </p:ext>
            </p:extLst>
          </p:nvPr>
        </p:nvGraphicFramePr>
        <p:xfrm>
          <a:off x="838200" y="18478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3768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50" dirty="0">
                <a:ea typeface="ＭＳ Ｐゴシック"/>
              </a:rPr>
              <a:t>Early syphilis: Top 5 counties of residence: Jan- Oct, 2023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08FEEEF-0B4E-442B-80F7-EDE481BDE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827656"/>
              </p:ext>
            </p:extLst>
          </p:nvPr>
        </p:nvGraphicFramePr>
        <p:xfrm>
          <a:off x="838200" y="18478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3061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50" dirty="0">
                <a:ea typeface="ＭＳ Ｐゴシック"/>
              </a:rPr>
              <a:t>Early syphilis by race: Jan-Oct, 2023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D724234-1CFE-4FBD-A84D-F37D477E19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149741"/>
              </p:ext>
            </p:extLst>
          </p:nvPr>
        </p:nvGraphicFramePr>
        <p:xfrm>
          <a:off x="838200" y="18478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8274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50" dirty="0">
                <a:ea typeface="ＭＳ Ｐゴシック"/>
              </a:rPr>
              <a:t>Early syphilis by age categories: Jan-Oct, 2023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D1033B7-20DC-48E8-B1E9-D785445710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62538"/>
              </p:ext>
            </p:extLst>
          </p:nvPr>
        </p:nvGraphicFramePr>
        <p:xfrm>
          <a:off x="838200" y="18478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059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F012DD-073E-A152-F7B4-397EE898D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3358"/>
            <a:ext cx="9144000" cy="1851284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Reportable Disease Information</a:t>
            </a:r>
          </a:p>
        </p:txBody>
      </p:sp>
    </p:spTree>
    <p:extLst>
      <p:ext uri="{BB962C8B-B14F-4D97-AF65-F5344CB8AC3E}">
        <p14:creationId xmlns:p14="http://schemas.microsoft.com/office/powerpoint/2010/main" val="237545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Hepatitis C Cases by Year – SD, 2013-2022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E02E08E-5549-A822-93DE-1A4D5EE3C9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169658"/>
              </p:ext>
            </p:extLst>
          </p:nvPr>
        </p:nvGraphicFramePr>
        <p:xfrm>
          <a:off x="1048161" y="1362635"/>
          <a:ext cx="10453558" cy="490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9413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05" y="0"/>
            <a:ext cx="10516788" cy="6443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50" dirty="0">
                <a:ea typeface="ＭＳ Ｐゴシック"/>
              </a:rPr>
              <a:t>Pertussis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228B34-BB50-3406-55D9-24F69A98D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97" y="2612334"/>
            <a:ext cx="5163679" cy="36052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11AE44-EF43-2BD7-C6A7-22F1EE404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7" y="640419"/>
            <a:ext cx="11760203" cy="194479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0917AF-F3ED-B00D-079A-45DF56CA23AB}"/>
              </a:ext>
            </a:extLst>
          </p:cNvPr>
          <p:cNvSpPr txBox="1">
            <a:spLocks/>
          </p:cNvSpPr>
          <p:nvPr/>
        </p:nvSpPr>
        <p:spPr>
          <a:xfrm>
            <a:off x="5880101" y="4091502"/>
            <a:ext cx="5880102" cy="2033474"/>
          </a:xfrm>
          <a:prstGeom prst="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2023 Updates – Pertussis is Rising!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</a:rPr>
              <a:t>38</a:t>
            </a:r>
            <a:r>
              <a:rPr lang="en-US" sz="1800" dirty="0"/>
              <a:t> pertussis cases reported YTD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2 hospitalized (5% of cases)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25 unvaccinated (66%)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12 cases in infants ≤1 year of age (32%)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Several outbreaks identified in Hutterite colonies (88%)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90BA741-B26E-7C83-E2BF-19F4C5FB988A}"/>
              </a:ext>
            </a:extLst>
          </p:cNvPr>
          <p:cNvSpPr txBox="1">
            <a:spLocks/>
          </p:cNvSpPr>
          <p:nvPr/>
        </p:nvSpPr>
        <p:spPr>
          <a:xfrm>
            <a:off x="5880101" y="2496588"/>
            <a:ext cx="6413359" cy="1594914"/>
          </a:xfrm>
          <a:prstGeom prst="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prstClr val="black"/>
                </a:solidFill>
              </a:rPr>
              <a:t>Infectious agent</a:t>
            </a:r>
            <a:r>
              <a:rPr lang="en-US" sz="1800" dirty="0">
                <a:solidFill>
                  <a:prstClr val="black"/>
                </a:solidFill>
              </a:rPr>
              <a:t>: </a:t>
            </a:r>
            <a:r>
              <a:rPr lang="en-US" sz="1800" i="1" dirty="0">
                <a:solidFill>
                  <a:srgbClr val="3E98FC"/>
                </a:solidFill>
              </a:rPr>
              <a:t>Bordetella pertussis</a:t>
            </a:r>
            <a:endParaRPr lang="en-US" sz="1800" dirty="0">
              <a:solidFill>
                <a:srgbClr val="3E98FC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Symptoms: Cough, initially intermittent then paroxysmal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Testing: PCR (NP swab/aspirate)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Isolation is important to reduce transmission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&gt;80% of susceptible household contacts are infected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4479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AF9929-3B12-0CA1-56F4-2879FBA26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35" y="0"/>
            <a:ext cx="664466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0780A1-28D8-67B8-CAF2-153D34495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003" y="0"/>
            <a:ext cx="4721690" cy="1325563"/>
          </a:xfrm>
        </p:spPr>
        <p:txBody>
          <a:bodyPr/>
          <a:lstStyle/>
          <a:p>
            <a:r>
              <a:rPr lang="en-US" dirty="0"/>
              <a:t>Updated Reportable Disease List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C4A947A-653B-9080-68B2-43E4711A7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003" y="1538546"/>
            <a:ext cx="43434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Added</a:t>
            </a:r>
          </a:p>
          <a:p>
            <a:pPr lvl="1"/>
            <a:r>
              <a:rPr lang="en-US" dirty="0"/>
              <a:t>Acute flaccid myelitis</a:t>
            </a:r>
          </a:p>
          <a:p>
            <a:pPr lvl="1"/>
            <a:r>
              <a:rPr lang="en-US" dirty="0"/>
              <a:t>Melioidosis</a:t>
            </a:r>
          </a:p>
          <a:p>
            <a:r>
              <a:rPr lang="en-US" dirty="0"/>
              <a:t>Expanded</a:t>
            </a:r>
          </a:p>
          <a:p>
            <a:pPr lvl="1"/>
            <a:r>
              <a:rPr lang="en-US" dirty="0"/>
              <a:t>Carbapenem-resistant </a:t>
            </a:r>
            <a:r>
              <a:rPr lang="en-US" dirty="0" err="1"/>
              <a:t>Enterobacterales</a:t>
            </a:r>
            <a:r>
              <a:rPr lang="en-US" dirty="0"/>
              <a:t> to include other Carbapenem Producing Organisms</a:t>
            </a:r>
          </a:p>
          <a:p>
            <a:pPr lvl="1"/>
            <a:r>
              <a:rPr lang="en-US" dirty="0"/>
              <a:t>Smallpox expanded to include other </a:t>
            </a:r>
            <a:r>
              <a:rPr lang="en-US" dirty="0" err="1"/>
              <a:t>Orthopoxviruses</a:t>
            </a:r>
            <a:r>
              <a:rPr lang="en-US" dirty="0"/>
              <a:t>, including </a:t>
            </a:r>
            <a:r>
              <a:rPr lang="en-US" dirty="0" err="1"/>
              <a:t>mpox</a:t>
            </a:r>
            <a:endParaRPr lang="en-US" dirty="0"/>
          </a:p>
          <a:p>
            <a:pPr lvl="1"/>
            <a:r>
              <a:rPr lang="en-US" dirty="0"/>
              <a:t>Blood Lead to include all results (including negative)</a:t>
            </a:r>
          </a:p>
          <a:p>
            <a:r>
              <a:rPr lang="en-US" dirty="0"/>
              <a:t>Removed</a:t>
            </a:r>
          </a:p>
          <a:p>
            <a:pPr lvl="1"/>
            <a:r>
              <a:rPr lang="en-US" dirty="0"/>
              <a:t>MRSA</a:t>
            </a:r>
          </a:p>
        </p:txBody>
      </p:sp>
    </p:spTree>
    <p:extLst>
      <p:ext uri="{BB962C8B-B14F-4D97-AF65-F5344CB8AC3E}">
        <p14:creationId xmlns:p14="http://schemas.microsoft.com/office/powerpoint/2010/main" val="291400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120182-4A60-34C4-C179-09B7B7E0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07" y="238170"/>
            <a:ext cx="10516788" cy="1324248"/>
          </a:xfrm>
        </p:spPr>
        <p:txBody>
          <a:bodyPr/>
          <a:lstStyle/>
          <a:p>
            <a:r>
              <a:rPr lang="en-US" dirty="0"/>
              <a:t>Where you can find our data!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ED5BF4-E900-DCE3-58B8-6508E1776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666838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Monthly </a:t>
            </a:r>
            <a:r>
              <a:rPr lang="en-US" dirty="0">
                <a:hlinkClick r:id="rId3"/>
              </a:rPr>
              <a:t>infectious disease </a:t>
            </a:r>
            <a:r>
              <a:rPr lang="en-US" dirty="0"/>
              <a:t>dashboard</a:t>
            </a:r>
          </a:p>
          <a:p>
            <a:r>
              <a:rPr lang="en-US" dirty="0">
                <a:hlinkClick r:id="rId4"/>
              </a:rPr>
              <a:t>Influenza</a:t>
            </a:r>
            <a:r>
              <a:rPr lang="en-US" dirty="0"/>
              <a:t> activity dashboard</a:t>
            </a:r>
          </a:p>
          <a:p>
            <a:r>
              <a:rPr lang="en-US" dirty="0">
                <a:hlinkClick r:id="rId5"/>
              </a:rPr>
              <a:t>Coronavirus and Other Respiratory Disease </a:t>
            </a:r>
            <a:r>
              <a:rPr lang="en-US" dirty="0"/>
              <a:t>(CORVD) dashboard</a:t>
            </a:r>
          </a:p>
          <a:p>
            <a:r>
              <a:rPr lang="en-US" dirty="0">
                <a:hlinkClick r:id="rId6"/>
              </a:rPr>
              <a:t>Kindergarten and 6</a:t>
            </a:r>
            <a:r>
              <a:rPr lang="en-US" baseline="30000" dirty="0">
                <a:hlinkClick r:id="rId6"/>
              </a:rPr>
              <a:t>th</a:t>
            </a:r>
            <a:r>
              <a:rPr lang="en-US" dirty="0">
                <a:hlinkClick r:id="rId6"/>
              </a:rPr>
              <a:t> Grade Vaccine Coverage</a:t>
            </a:r>
            <a:r>
              <a:rPr lang="en-US" dirty="0"/>
              <a:t> dashboard</a:t>
            </a:r>
          </a:p>
          <a:p>
            <a:r>
              <a:rPr lang="en-US" dirty="0">
                <a:hlinkClick r:id="rId7"/>
              </a:rPr>
              <a:t>Infant mortality</a:t>
            </a:r>
            <a:r>
              <a:rPr lang="en-US" dirty="0"/>
              <a:t> dashboard</a:t>
            </a:r>
          </a:p>
          <a:p>
            <a:r>
              <a:rPr lang="en-US" dirty="0">
                <a:hlinkClick r:id="rId8"/>
              </a:rPr>
              <a:t>West Nile Virus</a:t>
            </a:r>
            <a:r>
              <a:rPr lang="en-US" dirty="0"/>
              <a:t> dashboard</a:t>
            </a:r>
          </a:p>
          <a:p>
            <a:r>
              <a:rPr lang="en-US" dirty="0">
                <a:hlinkClick r:id="rId9"/>
              </a:rPr>
              <a:t>Suicide</a:t>
            </a:r>
            <a:r>
              <a:rPr lang="en-US" dirty="0"/>
              <a:t> dashboard</a:t>
            </a:r>
          </a:p>
          <a:p>
            <a:r>
              <a:rPr lang="en-US" dirty="0">
                <a:hlinkClick r:id="rId10"/>
              </a:rPr>
              <a:t>Overdose</a:t>
            </a:r>
            <a:r>
              <a:rPr lang="en-US" dirty="0"/>
              <a:t> dashboard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E8E47C-F3F9-20BA-6A4F-9599D208F0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0506" y="1796722"/>
            <a:ext cx="4231416" cy="349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92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FB5CB-23F1-B73E-CB7E-BEE7A4D2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24B7C-8151-AD0C-6D84-A9973F75E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Angela Cascio</a:t>
            </a:r>
          </a:p>
          <a:p>
            <a:pPr marL="0" indent="0" algn="ctr">
              <a:buNone/>
            </a:pPr>
            <a:r>
              <a:rPr lang="en-US" dirty="0"/>
              <a:t>Infectious Disease Director</a:t>
            </a:r>
          </a:p>
          <a:p>
            <a:pPr marL="0" indent="0" algn="ctr">
              <a:buNone/>
            </a:pPr>
            <a:r>
              <a:rPr lang="en-US" dirty="0"/>
              <a:t>South Dakota Department of Health</a:t>
            </a:r>
          </a:p>
          <a:p>
            <a:pPr marL="0" indent="0" algn="ctr">
              <a:buNone/>
            </a:pPr>
            <a:r>
              <a:rPr lang="en-US" dirty="0"/>
              <a:t>605-773-4900</a:t>
            </a:r>
          </a:p>
          <a:p>
            <a:pPr marL="0" indent="0" algn="ctr">
              <a:buNone/>
            </a:pPr>
            <a:r>
              <a:rPr lang="en-US" dirty="0"/>
              <a:t>Angela.Cascio@state.sd.us</a:t>
            </a:r>
          </a:p>
        </p:txBody>
      </p:sp>
    </p:spTree>
    <p:extLst>
      <p:ext uri="{BB962C8B-B14F-4D97-AF65-F5344CB8AC3E}">
        <p14:creationId xmlns:p14="http://schemas.microsoft.com/office/powerpoint/2010/main" val="4117382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Gender distribution of cases – SD, 2013-2022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31525D2-8C0B-4C3E-1DF5-EA8B8F630C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614692"/>
              </p:ext>
            </p:extLst>
          </p:nvPr>
        </p:nvGraphicFramePr>
        <p:xfrm>
          <a:off x="656895" y="1510862"/>
          <a:ext cx="8881960" cy="4816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592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Racial distribution of cases – SD, 2013-2022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11EE0DF-1304-F4C5-417D-B5D917D07B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388927"/>
              </p:ext>
            </p:extLst>
          </p:nvPr>
        </p:nvGraphicFramePr>
        <p:xfrm>
          <a:off x="665018" y="2057400"/>
          <a:ext cx="10058400" cy="397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016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 at diagnosis for hepatitis C Cases – SD, 2013-2022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957D1-815C-0A74-7115-7BD7A44A2020}"/>
              </a:ext>
            </a:extLst>
          </p:cNvPr>
          <p:cNvSpPr txBox="1"/>
          <p:nvPr/>
        </p:nvSpPr>
        <p:spPr>
          <a:xfrm>
            <a:off x="8382002" y="1941786"/>
            <a:ext cx="3436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39" lvl="1" indent="-285750">
              <a:buFont typeface="Wingdings" panose="05000000000000000000" pitchFamily="2" charset="2"/>
              <a:buChar char="§"/>
            </a:pPr>
            <a:r>
              <a:rPr lang="en-US"/>
              <a:t>Mean Age: 42 Years </a:t>
            </a:r>
          </a:p>
          <a:p>
            <a:pPr marL="742939" lvl="1" indent="-285750">
              <a:buFont typeface="Wingdings" panose="05000000000000000000" pitchFamily="2" charset="2"/>
              <a:buChar char="§"/>
            </a:pPr>
            <a:r>
              <a:rPr lang="en-US"/>
              <a:t>Range: 0 – 93 Years</a:t>
            </a:r>
          </a:p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AE94262-812E-1815-2E6F-46447E6806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732595"/>
              </p:ext>
            </p:extLst>
          </p:nvPr>
        </p:nvGraphicFramePr>
        <p:xfrm>
          <a:off x="373114" y="1941786"/>
          <a:ext cx="8371493" cy="455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572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0"/>
            <a:ext cx="11939154" cy="1324248"/>
          </a:xfrm>
        </p:spPr>
        <p:txBody>
          <a:bodyPr/>
          <a:lstStyle/>
          <a:p>
            <a:r>
              <a:rPr lang="en-US"/>
              <a:t>American Indians diagnosed at much younger age – SD, 2013-2022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F9763-C9D5-2D74-2E4E-6AE065D65E83}"/>
              </a:ext>
            </a:extLst>
          </p:cNvPr>
          <p:cNvSpPr txBox="1"/>
          <p:nvPr/>
        </p:nvSpPr>
        <p:spPr>
          <a:xfrm>
            <a:off x="7834745" y="1943100"/>
            <a:ext cx="4270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/>
              <a:t>Average age at diagnosis for American Indians:  37.3 years </a:t>
            </a:r>
          </a:p>
          <a:p>
            <a:pPr lvl="1"/>
            <a:endParaRPr lang="en-US"/>
          </a:p>
          <a:p>
            <a:pPr lvl="1"/>
            <a:r>
              <a:rPr lang="en-US"/>
              <a:t>Average age at diagnosis for Whites:  47.2 years </a:t>
            </a:r>
          </a:p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E03127F-E147-C820-8B14-76CCAFC00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836" y="1683327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365760"/>
            <a:ext cx="10959540" cy="1324248"/>
          </a:xfrm>
        </p:spPr>
        <p:txBody>
          <a:bodyPr>
            <a:normAutofit/>
          </a:bodyPr>
          <a:lstStyle/>
          <a:p>
            <a:r>
              <a:rPr lang="en-US"/>
              <a:t>Race of Hepatitis C Cases by year – SD, 2013-2022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551D000-1A02-4410-8CE0-A0BDC9AAC7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805737"/>
              </p:ext>
            </p:extLst>
          </p:nvPr>
        </p:nvGraphicFramePr>
        <p:xfrm>
          <a:off x="571500" y="2057399"/>
          <a:ext cx="7810500" cy="3969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B4C5A7C-8F07-237E-E541-051A5F3248AE}"/>
              </a:ext>
            </a:extLst>
          </p:cNvPr>
          <p:cNvSpPr txBox="1"/>
          <p:nvPr/>
        </p:nvSpPr>
        <p:spPr>
          <a:xfrm>
            <a:off x="8946573" y="2150918"/>
            <a:ext cx="2909454" cy="1169551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2">
                    <a:lumMod val="10000"/>
                  </a:schemeClr>
                </a:solidFill>
              </a:rPr>
              <a:t>Number of cases is steadily increased for American Indians while case counts remain stable for Whites</a:t>
            </a:r>
            <a:br>
              <a:rPr lang="en-US" sz="1400">
                <a:solidFill>
                  <a:schemeClr val="bg2">
                    <a:lumMod val="10000"/>
                  </a:schemeClr>
                </a:solidFill>
              </a:rPr>
            </a:br>
            <a:endParaRPr lang="en-US" sz="140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0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090A-EDC8-4DDA-8084-ADC41DC5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Perinatal Hepatitis C Cases – SD, 2013-2022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C335CC-9EE0-A4E8-AE9B-E14463382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965844"/>
              </p:ext>
            </p:extLst>
          </p:nvPr>
        </p:nvGraphicFramePr>
        <p:xfrm>
          <a:off x="6589985" y="2606567"/>
          <a:ext cx="4330860" cy="1929629"/>
        </p:xfrm>
        <a:graphic>
          <a:graphicData uri="http://schemas.openxmlformats.org/drawingml/2006/table">
            <a:tbl>
              <a:tblPr/>
              <a:tblGrid>
                <a:gridCol w="2231897">
                  <a:extLst>
                    <a:ext uri="{9D8B030D-6E8A-4147-A177-3AD203B41FA5}">
                      <a16:colId xmlns:a16="http://schemas.microsoft.com/office/drawing/2014/main" val="493694739"/>
                    </a:ext>
                  </a:extLst>
                </a:gridCol>
                <a:gridCol w="1226127">
                  <a:extLst>
                    <a:ext uri="{9D8B030D-6E8A-4147-A177-3AD203B41FA5}">
                      <a16:colId xmlns:a16="http://schemas.microsoft.com/office/drawing/2014/main" val="3906907022"/>
                    </a:ext>
                  </a:extLst>
                </a:gridCol>
                <a:gridCol w="872836">
                  <a:extLst>
                    <a:ext uri="{9D8B030D-6E8A-4147-A177-3AD203B41FA5}">
                      <a16:colId xmlns:a16="http://schemas.microsoft.com/office/drawing/2014/main" val="1383366835"/>
                    </a:ext>
                  </a:extLst>
                </a:gridCol>
              </a:tblGrid>
              <a:tr h="4067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Counties with reported cases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Number of cases reported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624589"/>
                  </a:ext>
                </a:extLst>
              </a:tr>
              <a:tr h="3192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Edmunds </a:t>
                      </a:r>
                      <a:endParaRPr lang="en-US" sz="14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966851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Meade </a:t>
                      </a:r>
                      <a:endParaRPr lang="en-US" sz="14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877216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Moody </a:t>
                      </a:r>
                      <a:endParaRPr lang="en-US" sz="14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93791"/>
                  </a:ext>
                </a:extLst>
              </a:tr>
              <a:tr h="3013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Pennington </a:t>
                      </a:r>
                      <a:endParaRPr lang="en-US" sz="14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978841"/>
                  </a:ext>
                </a:extLst>
              </a:tr>
              <a:tr h="3013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14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403440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3F1F956-46EE-01E4-B644-29AC2462B9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713910"/>
              </p:ext>
            </p:extLst>
          </p:nvPr>
        </p:nvGraphicFramePr>
        <p:xfrm>
          <a:off x="1030016" y="23899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317069"/>
      </p:ext>
    </p:extLst>
  </p:cSld>
  <p:clrMapOvr>
    <a:masterClrMapping/>
  </p:clrMapOvr>
</p:sld>
</file>

<file path=ppt/theme/theme1.xml><?xml version="1.0" encoding="utf-8"?>
<a:theme xmlns:a="http://schemas.openxmlformats.org/drawingml/2006/main" name="SD DOH">
  <a:themeElements>
    <a:clrScheme name="SDDOH">
      <a:dk1>
        <a:srgbClr val="53565A"/>
      </a:dk1>
      <a:lt1>
        <a:sysClr val="window" lastClr="FFFFFF"/>
      </a:lt1>
      <a:dk2>
        <a:srgbClr val="97999B"/>
      </a:dk2>
      <a:lt2>
        <a:srgbClr val="D9D9D6"/>
      </a:lt2>
      <a:accent1>
        <a:srgbClr val="F9A01D"/>
      </a:accent1>
      <a:accent2>
        <a:srgbClr val="002F56"/>
      </a:accent2>
      <a:accent3>
        <a:srgbClr val="326295"/>
      </a:accent3>
      <a:accent4>
        <a:srgbClr val="94B5DA"/>
      </a:accent4>
      <a:accent5>
        <a:srgbClr val="C02F86"/>
      </a:accent5>
      <a:accent6>
        <a:srgbClr val="007C91"/>
      </a:accent6>
      <a:hlink>
        <a:srgbClr val="94B5DA"/>
      </a:hlink>
      <a:folHlink>
        <a:srgbClr val="C02F8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 DOH" id="{2F810759-89AF-4F8C-B809-2961DC805732}" vid="{93482285-092E-4CCB-B7FA-1527AA2130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03D63AA060164AA8B0B7E361DF4651" ma:contentTypeVersion="5" ma:contentTypeDescription="Create a new document." ma:contentTypeScope="" ma:versionID="1109f26cef3f3d27fdb53a8b50e0aa03">
  <xsd:schema xmlns:xsd="http://www.w3.org/2001/XMLSchema" xmlns:xs="http://www.w3.org/2001/XMLSchema" xmlns:p="http://schemas.microsoft.com/office/2006/metadata/properties" xmlns:ns2="14654a62-4351-4b99-a7b6-5a5e73cc30f9" xmlns:ns3="1a8d74e6-7a61-4410-87b3-1334eb5ac062" targetNamespace="http://schemas.microsoft.com/office/2006/metadata/properties" ma:root="true" ma:fieldsID="9177f7c58238ce46bddc00a313b6a489" ns2:_="" ns3:_="">
    <xsd:import namespace="14654a62-4351-4b99-a7b6-5a5e73cc30f9"/>
    <xsd:import namespace="1a8d74e6-7a61-4410-87b3-1334eb5ac0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54a62-4351-4b99-a7b6-5a5e73cc30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74e6-7a61-4410-87b3-1334eb5ac0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a8d74e6-7a61-4410-87b3-1334eb5ac062">
      <UserInfo>
        <DisplayName>Cascio, Angela</DisplayName>
        <AccountId>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C37C72A-1B2C-44F8-A2A4-21FCCD64D5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1212C6-23A7-40F7-B102-018FD6C037C5}">
  <ds:schemaRefs>
    <ds:schemaRef ds:uri="14654a62-4351-4b99-a7b6-5a5e73cc30f9"/>
    <ds:schemaRef ds:uri="1a8d74e6-7a61-4410-87b3-1334eb5ac0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A5CAA4E-0740-4607-9679-FECDF7244091}">
  <ds:schemaRefs>
    <ds:schemaRef ds:uri="http://www.w3.org/XML/1998/namespace"/>
    <ds:schemaRef ds:uri="14654a62-4351-4b99-a7b6-5a5e73cc30f9"/>
    <ds:schemaRef ds:uri="http://purl.org/dc/terms/"/>
    <ds:schemaRef ds:uri="http://schemas.microsoft.com/office/2006/documentManagement/types"/>
    <ds:schemaRef ds:uri="http://schemas.microsoft.com/office/infopath/2007/PartnerControls"/>
    <ds:schemaRef ds:uri="1a8d74e6-7a61-4410-87b3-1334eb5ac062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 DOH</Template>
  <TotalTime>7165</TotalTime>
  <Words>1295</Words>
  <Application>Microsoft Office PowerPoint</Application>
  <PresentationFormat>Widescreen</PresentationFormat>
  <Paragraphs>249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Courier New</vt:lpstr>
      <vt:lpstr>Symbol</vt:lpstr>
      <vt:lpstr>Wingdings</vt:lpstr>
      <vt:lpstr>SD DOH</vt:lpstr>
      <vt:lpstr>Trending Epidemiology in South Dakota</vt:lpstr>
      <vt:lpstr>Types of Hepatitis C reported to SDDOH - SD, 2013-2022</vt:lpstr>
      <vt:lpstr>Hepatitis C Cases by Year – SD, 2013-2022</vt:lpstr>
      <vt:lpstr>Gender distribution of cases – SD, 2013-2022 </vt:lpstr>
      <vt:lpstr>Racial distribution of cases – SD, 2013-2022 </vt:lpstr>
      <vt:lpstr>Age at diagnosis for hepatitis C Cases – SD, 2013-2022 </vt:lpstr>
      <vt:lpstr>American Indians diagnosed at much younger age – SD, 2013-2022 </vt:lpstr>
      <vt:lpstr>Race of Hepatitis C Cases by year – SD, 2013-2022 </vt:lpstr>
      <vt:lpstr>Perinatal Hepatitis C Cases – SD, 2013-2022 </vt:lpstr>
      <vt:lpstr>Top 15 Counties with the highest cumulative number of Hepatitis C Cases – SD, 2013-2022 </vt:lpstr>
      <vt:lpstr>Top 5 counties with the highest cumulative incidence per 100,000 population – SD, 2013-2022 </vt:lpstr>
      <vt:lpstr>Map of cumulative incidence per 100,000 population – SD, 2013-2022 </vt:lpstr>
      <vt:lpstr>Rates per 100,000 of newly reported cases of acute Hepatitis C virus infection by state — United States, 2021</vt:lpstr>
      <vt:lpstr>Rates per 100,000 of newly reported cases of chronic Hepatitis C virus infection — United States, 2021</vt:lpstr>
      <vt:lpstr>Rates per 100,000 of newly reported cases of chronic Hepatitis C virus infection — Neighboring States, 2021</vt:lpstr>
      <vt:lpstr>Rates per 100,000 of newly reported cases of chronic Hepatitis C virus — 5 states with the highest percentage of Native American Population, 2021</vt:lpstr>
      <vt:lpstr>Newly reported confirmed cases of acute and chronic hepatitis C by race — United States vs South Dakota, 2021</vt:lpstr>
      <vt:lpstr>Hepatitis C cases coinfected with STIs and HIV - SD, 2013-2022</vt:lpstr>
      <vt:lpstr>Comparison of top 5 Hepatitis C counties to Syphilis, and HIV: Cumulative case counts - SD 2013-2022</vt:lpstr>
      <vt:lpstr>Congenital and Early Syphilis</vt:lpstr>
      <vt:lpstr>Cumulative cases of congenital syphilis over time in South Dakota: 2022 &amp;  Jan-Oct, 2023</vt:lpstr>
      <vt:lpstr>Congenital syphilis: Mother’s county of residence by percent of all cases: Jan-Oct, 2023</vt:lpstr>
      <vt:lpstr>Congenital syphilis: Mother’s Race: Jan-Oct, 2023</vt:lpstr>
      <vt:lpstr>Congenital syphilis: Did mother access prenatal care?: Jan-Oct, 2023</vt:lpstr>
      <vt:lpstr>Early syphilis: Monthly and cumulative counts: Jan-Oct, 2023</vt:lpstr>
      <vt:lpstr>Early syphilis: Top 5 counties of residence: Jan- Oct, 2023</vt:lpstr>
      <vt:lpstr>Early syphilis by race: Jan-Oct, 2023</vt:lpstr>
      <vt:lpstr>Early syphilis by age categories: Jan-Oct, 2023</vt:lpstr>
      <vt:lpstr>Other Reportable Disease Information</vt:lpstr>
      <vt:lpstr>Pertussis</vt:lpstr>
      <vt:lpstr>Updated Reportable Disease List</vt:lpstr>
      <vt:lpstr>Where you can find our data!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Tarkhashvili, Nato</dc:creator>
  <cp:lastModifiedBy>Oh, Susan</cp:lastModifiedBy>
  <cp:revision>3</cp:revision>
  <dcterms:created xsi:type="dcterms:W3CDTF">2022-05-10T15:39:19Z</dcterms:created>
  <dcterms:modified xsi:type="dcterms:W3CDTF">2023-12-13T15:34:50Z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0x0101002003D63AA060164AA8B0B7E361DF4651</vt:lpwstr>
  </property>
</Properties>
</file>